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  <p:sldId id="276" r:id="rId22"/>
    <p:sldId id="285" r:id="rId23"/>
    <p:sldId id="286" r:id="rId24"/>
    <p:sldId id="287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595959"/>
    <a:srgbClr val="767171"/>
    <a:srgbClr val="FF0000"/>
    <a:srgbClr val="8497B0"/>
    <a:srgbClr val="7030A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31" autoAdjust="0"/>
  </p:normalViewPr>
  <p:slideViewPr>
    <p:cSldViewPr>
      <p:cViewPr varScale="1">
        <p:scale>
          <a:sx n="53" d="100"/>
          <a:sy n="53" d="100"/>
        </p:scale>
        <p:origin x="84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FBF9F-52FE-4C32-A096-CE54D225D8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880F05-314F-4362-8EE1-302FC6C21286}">
      <dgm:prSet/>
      <dgm:spPr/>
      <dgm:t>
        <a:bodyPr/>
        <a:lstStyle/>
        <a:p>
          <a:r>
            <a:rPr lang="en-US" b="1" dirty="0"/>
            <a:t>Nondeterministic Actions</a:t>
          </a:r>
          <a:r>
            <a:rPr lang="en-US" dirty="0"/>
            <a:t>:</a:t>
          </a:r>
          <a:br>
            <a:rPr lang="en-US" dirty="0"/>
          </a:br>
          <a:r>
            <a:rPr lang="en-US" dirty="0"/>
            <a:t>Outcome of an action in a state is uncertain.</a:t>
          </a:r>
        </a:p>
      </dgm:t>
    </dgm:pt>
    <dgm:pt modelId="{637451E6-B095-4426-9B6A-E2DD86B5D811}" type="parTrans" cxnId="{E083A6CC-F543-424D-8CA1-9ACA23DC0ACE}">
      <dgm:prSet/>
      <dgm:spPr/>
      <dgm:t>
        <a:bodyPr/>
        <a:lstStyle/>
        <a:p>
          <a:endParaRPr lang="en-US"/>
        </a:p>
      </dgm:t>
    </dgm:pt>
    <dgm:pt modelId="{3E13D209-AF5C-4254-A812-04D2B3392969}" type="sibTrans" cxnId="{E083A6CC-F543-424D-8CA1-9ACA23DC0ACE}">
      <dgm:prSet/>
      <dgm:spPr/>
      <dgm:t>
        <a:bodyPr/>
        <a:lstStyle/>
        <a:p>
          <a:endParaRPr lang="en-US"/>
        </a:p>
      </dgm:t>
    </dgm:pt>
    <dgm:pt modelId="{E9C030CA-C09C-4265-A60C-F8C3607C26B6}">
      <dgm:prSet/>
      <dgm:spPr/>
      <dgm:t>
        <a:bodyPr/>
        <a:lstStyle/>
        <a:p>
          <a:r>
            <a:rPr lang="en-US" b="1" dirty="0"/>
            <a:t>No observations</a:t>
          </a:r>
          <a:r>
            <a:rPr lang="en-US" dirty="0"/>
            <a:t>: </a:t>
          </a:r>
          <a:br>
            <a:rPr lang="en-US" dirty="0"/>
          </a:br>
          <a:r>
            <a:rPr lang="en-US" dirty="0" err="1"/>
            <a:t>Sensorless</a:t>
          </a:r>
          <a:r>
            <a:rPr lang="en-US" dirty="0"/>
            <a:t> problem</a:t>
          </a:r>
        </a:p>
      </dgm:t>
    </dgm:pt>
    <dgm:pt modelId="{6F3CE7D6-11E4-40B8-A46A-CDFD3E914FB2}" type="parTrans" cxnId="{AB3D2786-A5A2-4D47-858C-3B0964EC9DCF}">
      <dgm:prSet/>
      <dgm:spPr/>
      <dgm:t>
        <a:bodyPr/>
        <a:lstStyle/>
        <a:p>
          <a:endParaRPr lang="en-US"/>
        </a:p>
      </dgm:t>
    </dgm:pt>
    <dgm:pt modelId="{5D52010A-6F3C-476C-B7E8-2B65A4AA9B39}" type="sibTrans" cxnId="{AB3D2786-A5A2-4D47-858C-3B0964EC9DCF}">
      <dgm:prSet/>
      <dgm:spPr/>
      <dgm:t>
        <a:bodyPr/>
        <a:lstStyle/>
        <a:p>
          <a:endParaRPr lang="en-US"/>
        </a:p>
      </dgm:t>
    </dgm:pt>
    <dgm:pt modelId="{06FD77D4-4DD5-4394-8164-67A752BC2EAC}">
      <dgm:prSet/>
      <dgm:spPr/>
      <dgm:t>
        <a:bodyPr/>
        <a:lstStyle/>
        <a:p>
          <a:r>
            <a:rPr lang="en-US" b="1" dirty="0"/>
            <a:t>Partially observable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The agent does not know in what state it is.</a:t>
          </a:r>
        </a:p>
      </dgm:t>
    </dgm:pt>
    <dgm:pt modelId="{9A5688F2-3BF9-45AB-B6DD-C7C4245350A3}" type="parTrans" cxnId="{5FDD4E4B-CF87-4B32-86D2-21D5729BD2FA}">
      <dgm:prSet/>
      <dgm:spPr/>
      <dgm:t>
        <a:bodyPr/>
        <a:lstStyle/>
        <a:p>
          <a:endParaRPr lang="en-US"/>
        </a:p>
      </dgm:t>
    </dgm:pt>
    <dgm:pt modelId="{E5E1F87C-8EF6-4266-833B-34546ECAA8A9}" type="sibTrans" cxnId="{5FDD4E4B-CF87-4B32-86D2-21D5729BD2FA}">
      <dgm:prSet/>
      <dgm:spPr/>
      <dgm:t>
        <a:bodyPr/>
        <a:lstStyle/>
        <a:p>
          <a:endParaRPr lang="en-US"/>
        </a:p>
      </dgm:t>
    </dgm:pt>
    <dgm:pt modelId="{31E99C80-6B0D-4650-B231-B0E630C55A07}">
      <dgm:prSet/>
      <dgm:spPr/>
      <dgm:t>
        <a:bodyPr/>
        <a:lstStyle/>
        <a:p>
          <a:r>
            <a:rPr lang="en-US" b="1" dirty="0"/>
            <a:t>Unknown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Online search</a:t>
          </a:r>
        </a:p>
      </dgm:t>
    </dgm:pt>
    <dgm:pt modelId="{A6244EB7-0D9A-4767-A63E-996CFC5F0343}" type="parTrans" cxnId="{108B533E-FBCF-4E65-926F-89B0864707FF}">
      <dgm:prSet/>
      <dgm:spPr/>
      <dgm:t>
        <a:bodyPr/>
        <a:lstStyle/>
        <a:p>
          <a:endParaRPr lang="en-US"/>
        </a:p>
      </dgm:t>
    </dgm:pt>
    <dgm:pt modelId="{60D5BEE5-030B-4D21-BF6C-EFEEB9F9B7B0}" type="sibTrans" cxnId="{108B533E-FBCF-4E65-926F-89B0864707FF}">
      <dgm:prSet/>
      <dgm:spPr/>
      <dgm:t>
        <a:bodyPr/>
        <a:lstStyle/>
        <a:p>
          <a:endParaRPr lang="en-US"/>
        </a:p>
      </dgm:t>
    </dgm:pt>
    <dgm:pt modelId="{1BEF2848-E8AD-4ECF-957E-AC5FAC45B3C9}" type="pres">
      <dgm:prSet presAssocID="{EB5FBF9F-52FE-4C32-A096-CE54D225D8F5}" presName="root" presStyleCnt="0">
        <dgm:presLayoutVars>
          <dgm:dir/>
          <dgm:resizeHandles val="exact"/>
        </dgm:presLayoutVars>
      </dgm:prSet>
      <dgm:spPr/>
    </dgm:pt>
    <dgm:pt modelId="{51D773B2-68A5-4BDD-9B91-0D1887C12340}" type="pres">
      <dgm:prSet presAssocID="{66880F05-314F-4362-8EE1-302FC6C21286}" presName="compNode" presStyleCnt="0"/>
      <dgm:spPr/>
    </dgm:pt>
    <dgm:pt modelId="{F860220B-0343-46D5-AF8E-0C201AB01391}" type="pres">
      <dgm:prSet presAssocID="{66880F05-314F-4362-8EE1-302FC6C21286}" presName="bgRect" presStyleLbl="bgShp" presStyleIdx="0" presStyleCnt="4"/>
      <dgm:spPr/>
    </dgm:pt>
    <dgm:pt modelId="{8CF7A878-B1B6-4779-B629-553810BA987E}" type="pres">
      <dgm:prSet presAssocID="{66880F05-314F-4362-8EE1-302FC6C212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BF1366FC-07E0-49ED-B4CA-5C5FC7F84E48}" type="pres">
      <dgm:prSet presAssocID="{66880F05-314F-4362-8EE1-302FC6C21286}" presName="spaceRect" presStyleCnt="0"/>
      <dgm:spPr/>
    </dgm:pt>
    <dgm:pt modelId="{37C83D2A-098D-43A7-8B96-548A7E533393}" type="pres">
      <dgm:prSet presAssocID="{66880F05-314F-4362-8EE1-302FC6C21286}" presName="parTx" presStyleLbl="revTx" presStyleIdx="0" presStyleCnt="4">
        <dgm:presLayoutVars>
          <dgm:chMax val="0"/>
          <dgm:chPref val="0"/>
        </dgm:presLayoutVars>
      </dgm:prSet>
      <dgm:spPr/>
    </dgm:pt>
    <dgm:pt modelId="{6B189506-9240-42A0-B097-850E6542E43D}" type="pres">
      <dgm:prSet presAssocID="{3E13D209-AF5C-4254-A812-04D2B3392969}" presName="sibTrans" presStyleCnt="0"/>
      <dgm:spPr/>
    </dgm:pt>
    <dgm:pt modelId="{007BED57-4E58-433B-9490-01F0F872074F}" type="pres">
      <dgm:prSet presAssocID="{E9C030CA-C09C-4265-A60C-F8C3607C26B6}" presName="compNode" presStyleCnt="0"/>
      <dgm:spPr/>
    </dgm:pt>
    <dgm:pt modelId="{3A907A2F-F08D-40F2-B5C7-500CC20B859F}" type="pres">
      <dgm:prSet presAssocID="{E9C030CA-C09C-4265-A60C-F8C3607C26B6}" presName="bgRect" presStyleLbl="bgShp" presStyleIdx="1" presStyleCnt="4"/>
      <dgm:spPr/>
    </dgm:pt>
    <dgm:pt modelId="{DEEEA0B3-0ACC-49D6-8B11-8C9E14B9FDD3}" type="pres">
      <dgm:prSet presAssocID="{E9C030CA-C09C-4265-A60C-F8C3607C26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0491D0DA-79E4-4E8A-A268-AE1797E4272D}" type="pres">
      <dgm:prSet presAssocID="{E9C030CA-C09C-4265-A60C-F8C3607C26B6}" presName="spaceRect" presStyleCnt="0"/>
      <dgm:spPr/>
    </dgm:pt>
    <dgm:pt modelId="{06502790-A1AA-40F7-A3BA-9B36CED7D5A2}" type="pres">
      <dgm:prSet presAssocID="{E9C030CA-C09C-4265-A60C-F8C3607C26B6}" presName="parTx" presStyleLbl="revTx" presStyleIdx="1" presStyleCnt="4">
        <dgm:presLayoutVars>
          <dgm:chMax val="0"/>
          <dgm:chPref val="0"/>
        </dgm:presLayoutVars>
      </dgm:prSet>
      <dgm:spPr/>
    </dgm:pt>
    <dgm:pt modelId="{03BBC476-1A17-419B-9142-B3937A69A3A1}" type="pres">
      <dgm:prSet presAssocID="{5D52010A-6F3C-476C-B7E8-2B65A4AA9B39}" presName="sibTrans" presStyleCnt="0"/>
      <dgm:spPr/>
    </dgm:pt>
    <dgm:pt modelId="{FB0B6D4B-10E4-4BF0-8D76-060FD7C802F5}" type="pres">
      <dgm:prSet presAssocID="{06FD77D4-4DD5-4394-8164-67A752BC2EAC}" presName="compNode" presStyleCnt="0"/>
      <dgm:spPr/>
    </dgm:pt>
    <dgm:pt modelId="{DFDD50F0-EBC8-4048-93AB-F293BE95D857}" type="pres">
      <dgm:prSet presAssocID="{06FD77D4-4DD5-4394-8164-67A752BC2EAC}" presName="bgRect" presStyleLbl="bgShp" presStyleIdx="2" presStyleCnt="4"/>
      <dgm:spPr/>
    </dgm:pt>
    <dgm:pt modelId="{D02066D8-8B39-43C5-AEA5-CC020EF5BD66}" type="pres">
      <dgm:prSet presAssocID="{06FD77D4-4DD5-4394-8164-67A752BC2E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F5FE885-836A-469F-80C4-42454AAF3AA0}" type="pres">
      <dgm:prSet presAssocID="{06FD77D4-4DD5-4394-8164-67A752BC2EAC}" presName="spaceRect" presStyleCnt="0"/>
      <dgm:spPr/>
    </dgm:pt>
    <dgm:pt modelId="{2861BDAF-D8D7-437D-888F-C69C4D0AAB2B}" type="pres">
      <dgm:prSet presAssocID="{06FD77D4-4DD5-4394-8164-67A752BC2EAC}" presName="parTx" presStyleLbl="revTx" presStyleIdx="2" presStyleCnt="4">
        <dgm:presLayoutVars>
          <dgm:chMax val="0"/>
          <dgm:chPref val="0"/>
        </dgm:presLayoutVars>
      </dgm:prSet>
      <dgm:spPr/>
    </dgm:pt>
    <dgm:pt modelId="{48846A6C-99CE-4A18-8610-B8E1D850EA9F}" type="pres">
      <dgm:prSet presAssocID="{E5E1F87C-8EF6-4266-833B-34546ECAA8A9}" presName="sibTrans" presStyleCnt="0"/>
      <dgm:spPr/>
    </dgm:pt>
    <dgm:pt modelId="{24BA3AA9-6E9B-42B3-AA4F-A97F2BD0AB39}" type="pres">
      <dgm:prSet presAssocID="{31E99C80-6B0D-4650-B231-B0E630C55A07}" presName="compNode" presStyleCnt="0"/>
      <dgm:spPr/>
    </dgm:pt>
    <dgm:pt modelId="{FB84F3AA-EF17-4C50-8899-DA7FA12DAE50}" type="pres">
      <dgm:prSet presAssocID="{31E99C80-6B0D-4650-B231-B0E630C55A07}" presName="bgRect" presStyleLbl="bgShp" presStyleIdx="3" presStyleCnt="4"/>
      <dgm:spPr/>
    </dgm:pt>
    <dgm:pt modelId="{4C7DDB90-122E-4B41-8324-849A55EA472C}" type="pres">
      <dgm:prSet presAssocID="{31E99C80-6B0D-4650-B231-B0E630C55A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635EAA8-FAAE-4A7D-823D-7FC6F84AB984}" type="pres">
      <dgm:prSet presAssocID="{31E99C80-6B0D-4650-B231-B0E630C55A07}" presName="spaceRect" presStyleCnt="0"/>
      <dgm:spPr/>
    </dgm:pt>
    <dgm:pt modelId="{C040E591-14F9-460B-954D-E2E1F39C31FB}" type="pres">
      <dgm:prSet presAssocID="{31E99C80-6B0D-4650-B231-B0E630C55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5FB92B-5EEF-452B-AE7C-1F56F2D9B60C}" type="presOf" srcId="{E9C030CA-C09C-4265-A60C-F8C3607C26B6}" destId="{06502790-A1AA-40F7-A3BA-9B36CED7D5A2}" srcOrd="0" destOrd="0" presId="urn:microsoft.com/office/officeart/2018/2/layout/IconVerticalSolidList"/>
    <dgm:cxn modelId="{108B533E-FBCF-4E65-926F-89B0864707FF}" srcId="{EB5FBF9F-52FE-4C32-A096-CE54D225D8F5}" destId="{31E99C80-6B0D-4650-B231-B0E630C55A07}" srcOrd="3" destOrd="0" parTransId="{A6244EB7-0D9A-4767-A63E-996CFC5F0343}" sibTransId="{60D5BEE5-030B-4D21-BF6C-EFEEB9F9B7B0}"/>
    <dgm:cxn modelId="{5FDD4E4B-CF87-4B32-86D2-21D5729BD2FA}" srcId="{EB5FBF9F-52FE-4C32-A096-CE54D225D8F5}" destId="{06FD77D4-4DD5-4394-8164-67A752BC2EAC}" srcOrd="2" destOrd="0" parTransId="{9A5688F2-3BF9-45AB-B6DD-C7C4245350A3}" sibTransId="{E5E1F87C-8EF6-4266-833B-34546ECAA8A9}"/>
    <dgm:cxn modelId="{ACA85285-A2B9-4260-AB1F-0F64AB201BA7}" type="presOf" srcId="{66880F05-314F-4362-8EE1-302FC6C21286}" destId="{37C83D2A-098D-43A7-8B96-548A7E533393}" srcOrd="0" destOrd="0" presId="urn:microsoft.com/office/officeart/2018/2/layout/IconVerticalSolidList"/>
    <dgm:cxn modelId="{AB3D2786-A5A2-4D47-858C-3B0964EC9DCF}" srcId="{EB5FBF9F-52FE-4C32-A096-CE54D225D8F5}" destId="{E9C030CA-C09C-4265-A60C-F8C3607C26B6}" srcOrd="1" destOrd="0" parTransId="{6F3CE7D6-11E4-40B8-A46A-CDFD3E914FB2}" sibTransId="{5D52010A-6F3C-476C-B7E8-2B65A4AA9B39}"/>
    <dgm:cxn modelId="{C14B8390-58BF-49C4-89F1-17F81B10C3CE}" type="presOf" srcId="{06FD77D4-4DD5-4394-8164-67A752BC2EAC}" destId="{2861BDAF-D8D7-437D-888F-C69C4D0AAB2B}" srcOrd="0" destOrd="0" presId="urn:microsoft.com/office/officeart/2018/2/layout/IconVerticalSolidList"/>
    <dgm:cxn modelId="{E083A6CC-F543-424D-8CA1-9ACA23DC0ACE}" srcId="{EB5FBF9F-52FE-4C32-A096-CE54D225D8F5}" destId="{66880F05-314F-4362-8EE1-302FC6C21286}" srcOrd="0" destOrd="0" parTransId="{637451E6-B095-4426-9B6A-E2DD86B5D811}" sibTransId="{3E13D209-AF5C-4254-A812-04D2B3392969}"/>
    <dgm:cxn modelId="{CC6C55EA-AF1C-4707-B363-1BBCB781BA1D}" type="presOf" srcId="{EB5FBF9F-52FE-4C32-A096-CE54D225D8F5}" destId="{1BEF2848-E8AD-4ECF-957E-AC5FAC45B3C9}" srcOrd="0" destOrd="0" presId="urn:microsoft.com/office/officeart/2018/2/layout/IconVerticalSolidList"/>
    <dgm:cxn modelId="{EB9BFFF2-4FD2-497B-A5F0-A0E5675C9205}" type="presOf" srcId="{31E99C80-6B0D-4650-B231-B0E630C55A07}" destId="{C040E591-14F9-460B-954D-E2E1F39C31FB}" srcOrd="0" destOrd="0" presId="urn:microsoft.com/office/officeart/2018/2/layout/IconVerticalSolidList"/>
    <dgm:cxn modelId="{3977F93D-0B29-416A-9894-EDE7D3A4E33F}" type="presParOf" srcId="{1BEF2848-E8AD-4ECF-957E-AC5FAC45B3C9}" destId="{51D773B2-68A5-4BDD-9B91-0D1887C12340}" srcOrd="0" destOrd="0" presId="urn:microsoft.com/office/officeart/2018/2/layout/IconVerticalSolidList"/>
    <dgm:cxn modelId="{0AD0A3C4-BE89-4F60-BF5B-A53FAED125D1}" type="presParOf" srcId="{51D773B2-68A5-4BDD-9B91-0D1887C12340}" destId="{F860220B-0343-46D5-AF8E-0C201AB01391}" srcOrd="0" destOrd="0" presId="urn:microsoft.com/office/officeart/2018/2/layout/IconVerticalSolidList"/>
    <dgm:cxn modelId="{C779F1F5-70A8-4679-9321-0320AA570197}" type="presParOf" srcId="{51D773B2-68A5-4BDD-9B91-0D1887C12340}" destId="{8CF7A878-B1B6-4779-B629-553810BA987E}" srcOrd="1" destOrd="0" presId="urn:microsoft.com/office/officeart/2018/2/layout/IconVerticalSolidList"/>
    <dgm:cxn modelId="{97824A07-8198-4069-B0E7-9629EBC5F40F}" type="presParOf" srcId="{51D773B2-68A5-4BDD-9B91-0D1887C12340}" destId="{BF1366FC-07E0-49ED-B4CA-5C5FC7F84E48}" srcOrd="2" destOrd="0" presId="urn:microsoft.com/office/officeart/2018/2/layout/IconVerticalSolidList"/>
    <dgm:cxn modelId="{196F49AE-B934-41A9-9CF9-F5E8DAC53117}" type="presParOf" srcId="{51D773B2-68A5-4BDD-9B91-0D1887C12340}" destId="{37C83D2A-098D-43A7-8B96-548A7E533393}" srcOrd="3" destOrd="0" presId="urn:microsoft.com/office/officeart/2018/2/layout/IconVerticalSolidList"/>
    <dgm:cxn modelId="{CE5DC75E-A009-4FA0-99BF-7FA5F911D4E9}" type="presParOf" srcId="{1BEF2848-E8AD-4ECF-957E-AC5FAC45B3C9}" destId="{6B189506-9240-42A0-B097-850E6542E43D}" srcOrd="1" destOrd="0" presId="urn:microsoft.com/office/officeart/2018/2/layout/IconVerticalSolidList"/>
    <dgm:cxn modelId="{DB901D07-63C1-4959-BC78-5BE6A3BC6D6A}" type="presParOf" srcId="{1BEF2848-E8AD-4ECF-957E-AC5FAC45B3C9}" destId="{007BED57-4E58-433B-9490-01F0F872074F}" srcOrd="2" destOrd="0" presId="urn:microsoft.com/office/officeart/2018/2/layout/IconVerticalSolidList"/>
    <dgm:cxn modelId="{1B878917-9960-4C3F-9414-B5A0ED4868A9}" type="presParOf" srcId="{007BED57-4E58-433B-9490-01F0F872074F}" destId="{3A907A2F-F08D-40F2-B5C7-500CC20B859F}" srcOrd="0" destOrd="0" presId="urn:microsoft.com/office/officeart/2018/2/layout/IconVerticalSolidList"/>
    <dgm:cxn modelId="{31FE675E-C0F8-46A0-A549-4F695587D214}" type="presParOf" srcId="{007BED57-4E58-433B-9490-01F0F872074F}" destId="{DEEEA0B3-0ACC-49D6-8B11-8C9E14B9FDD3}" srcOrd="1" destOrd="0" presId="urn:microsoft.com/office/officeart/2018/2/layout/IconVerticalSolidList"/>
    <dgm:cxn modelId="{39E8D346-D416-4401-AD4D-E1943A4D56DB}" type="presParOf" srcId="{007BED57-4E58-433B-9490-01F0F872074F}" destId="{0491D0DA-79E4-4E8A-A268-AE1797E4272D}" srcOrd="2" destOrd="0" presId="urn:microsoft.com/office/officeart/2018/2/layout/IconVerticalSolidList"/>
    <dgm:cxn modelId="{2CB8460D-A8C2-46E4-A55A-C79EF697C9C9}" type="presParOf" srcId="{007BED57-4E58-433B-9490-01F0F872074F}" destId="{06502790-A1AA-40F7-A3BA-9B36CED7D5A2}" srcOrd="3" destOrd="0" presId="urn:microsoft.com/office/officeart/2018/2/layout/IconVerticalSolidList"/>
    <dgm:cxn modelId="{15352B80-AEE9-48A4-9A8D-DD6AC642044C}" type="presParOf" srcId="{1BEF2848-E8AD-4ECF-957E-AC5FAC45B3C9}" destId="{03BBC476-1A17-419B-9142-B3937A69A3A1}" srcOrd="3" destOrd="0" presId="urn:microsoft.com/office/officeart/2018/2/layout/IconVerticalSolidList"/>
    <dgm:cxn modelId="{E3A2646D-9AAD-4AC1-9861-7D29EEE3964B}" type="presParOf" srcId="{1BEF2848-E8AD-4ECF-957E-AC5FAC45B3C9}" destId="{FB0B6D4B-10E4-4BF0-8D76-060FD7C802F5}" srcOrd="4" destOrd="0" presId="urn:microsoft.com/office/officeart/2018/2/layout/IconVerticalSolidList"/>
    <dgm:cxn modelId="{A6892CD3-CC0E-4DF1-8988-B14EF3752A88}" type="presParOf" srcId="{FB0B6D4B-10E4-4BF0-8D76-060FD7C802F5}" destId="{DFDD50F0-EBC8-4048-93AB-F293BE95D857}" srcOrd="0" destOrd="0" presId="urn:microsoft.com/office/officeart/2018/2/layout/IconVerticalSolidList"/>
    <dgm:cxn modelId="{1EA6B7A9-6AFE-42F0-A4F7-931AFED4D97A}" type="presParOf" srcId="{FB0B6D4B-10E4-4BF0-8D76-060FD7C802F5}" destId="{D02066D8-8B39-43C5-AEA5-CC020EF5BD66}" srcOrd="1" destOrd="0" presId="urn:microsoft.com/office/officeart/2018/2/layout/IconVerticalSolidList"/>
    <dgm:cxn modelId="{BBFD8D7C-2CE0-4FAE-872F-148EC0782698}" type="presParOf" srcId="{FB0B6D4B-10E4-4BF0-8D76-060FD7C802F5}" destId="{2F5FE885-836A-469F-80C4-42454AAF3AA0}" srcOrd="2" destOrd="0" presId="urn:microsoft.com/office/officeart/2018/2/layout/IconVerticalSolidList"/>
    <dgm:cxn modelId="{BA93D133-692D-4EC3-80D9-ED3F6E5E48A9}" type="presParOf" srcId="{FB0B6D4B-10E4-4BF0-8D76-060FD7C802F5}" destId="{2861BDAF-D8D7-437D-888F-C69C4D0AAB2B}" srcOrd="3" destOrd="0" presId="urn:microsoft.com/office/officeart/2018/2/layout/IconVerticalSolidList"/>
    <dgm:cxn modelId="{69C6F3AB-3769-4440-B385-CF00AF97C649}" type="presParOf" srcId="{1BEF2848-E8AD-4ECF-957E-AC5FAC45B3C9}" destId="{48846A6C-99CE-4A18-8610-B8E1D850EA9F}" srcOrd="5" destOrd="0" presId="urn:microsoft.com/office/officeart/2018/2/layout/IconVerticalSolidList"/>
    <dgm:cxn modelId="{3BD6047E-783C-48A5-B77D-A02BC944F1A5}" type="presParOf" srcId="{1BEF2848-E8AD-4ECF-957E-AC5FAC45B3C9}" destId="{24BA3AA9-6E9B-42B3-AA4F-A97F2BD0AB39}" srcOrd="6" destOrd="0" presId="urn:microsoft.com/office/officeart/2018/2/layout/IconVerticalSolidList"/>
    <dgm:cxn modelId="{D1445EC0-27AA-4E27-B85E-FAB2D4F1D1AF}" type="presParOf" srcId="{24BA3AA9-6E9B-42B3-AA4F-A97F2BD0AB39}" destId="{FB84F3AA-EF17-4C50-8899-DA7FA12DAE50}" srcOrd="0" destOrd="0" presId="urn:microsoft.com/office/officeart/2018/2/layout/IconVerticalSolidList"/>
    <dgm:cxn modelId="{8E4F5255-BB14-419B-A8A7-2E58472F6B1F}" type="presParOf" srcId="{24BA3AA9-6E9B-42B3-AA4F-A97F2BD0AB39}" destId="{4C7DDB90-122E-4B41-8324-849A55EA472C}" srcOrd="1" destOrd="0" presId="urn:microsoft.com/office/officeart/2018/2/layout/IconVerticalSolidList"/>
    <dgm:cxn modelId="{9D02B88F-240A-4671-93A1-2B1605B8CFE8}" type="presParOf" srcId="{24BA3AA9-6E9B-42B3-AA4F-A97F2BD0AB39}" destId="{8635EAA8-FAAE-4A7D-823D-7FC6F84AB984}" srcOrd="2" destOrd="0" presId="urn:microsoft.com/office/officeart/2018/2/layout/IconVerticalSolidList"/>
    <dgm:cxn modelId="{59DC06AF-53A6-4BE4-BF5E-549F92FFC239}" type="presParOf" srcId="{24BA3AA9-6E9B-42B3-AA4F-A97F2BD0AB39}" destId="{C040E591-14F9-460B-954D-E2E1F39C31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09E629-5612-4DE4-B307-5DBC4935D20F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6392043-9B99-42FC-ADF1-7DFBFCA39AF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4ED16E6A-6574-4B7C-908A-A6AB8D1A594D}" type="parTrans" cxnId="{7043A422-9B35-442B-BF6C-3493BB860FE3}">
      <dgm:prSet/>
      <dgm:spPr/>
      <dgm:t>
        <a:bodyPr/>
        <a:lstStyle/>
        <a:p>
          <a:endParaRPr lang="en-US"/>
        </a:p>
      </dgm:t>
    </dgm:pt>
    <dgm:pt modelId="{85AAAE31-1A94-4020-A43A-F6227F30EE89}" type="sibTrans" cxnId="{7043A422-9B35-442B-BF6C-3493BB860FE3}">
      <dgm:prSet/>
      <dgm:spPr/>
      <dgm:t>
        <a:bodyPr/>
        <a:lstStyle/>
        <a:p>
          <a:endParaRPr lang="en-US"/>
        </a:p>
      </dgm:t>
    </dgm:pt>
    <dgm:pt modelId="{0CAE7069-39D0-4D49-8863-F8FBB44570A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075F4019-8E50-4DC9-BA88-1AAA9F65EBF2}" type="parTrans" cxnId="{E192C6B7-A7DA-4345-90DC-1E0871FFFE48}">
      <dgm:prSet/>
      <dgm:spPr/>
      <dgm:t>
        <a:bodyPr/>
        <a:lstStyle/>
        <a:p>
          <a:endParaRPr lang="en-US"/>
        </a:p>
      </dgm:t>
    </dgm:pt>
    <dgm:pt modelId="{60BE0527-83FA-48FC-ACFA-F96873D9C43B}" type="sibTrans" cxnId="{E192C6B7-A7DA-4345-90DC-1E0871FFFE48}">
      <dgm:prSet/>
      <dgm:spPr/>
      <dgm:t>
        <a:bodyPr/>
        <a:lstStyle/>
        <a:p>
          <a:endParaRPr lang="en-US"/>
        </a:p>
      </dgm:t>
    </dgm:pt>
    <dgm:pt modelId="{D8449DE1-6057-4063-AB8D-E637F0BC53E6}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2774DF43-459C-4939-B057-047CFB045C69}" type="parTrans" cxnId="{BA2D4CA0-A6D2-424D-82B6-4FB83009B93E}">
      <dgm:prSet/>
      <dgm:spPr/>
      <dgm:t>
        <a:bodyPr/>
        <a:lstStyle/>
        <a:p>
          <a:endParaRPr lang="en-US"/>
        </a:p>
      </dgm:t>
    </dgm:pt>
    <dgm:pt modelId="{AC00BEA9-FC2D-4EE9-89F3-E4E45057746B}" type="sibTrans" cxnId="{BA2D4CA0-A6D2-424D-82B6-4FB83009B93E}">
      <dgm:prSet/>
      <dgm:spPr/>
      <dgm:t>
        <a:bodyPr/>
        <a:lstStyle/>
        <a:p>
          <a:endParaRPr lang="en-US"/>
        </a:p>
      </dgm:t>
    </dgm:pt>
    <dgm:pt modelId="{13D4203D-4050-4A5C-BBCE-002464C08CFA}">
      <dgm:prSet custT="1"/>
      <dgm:spPr/>
      <dgm:t>
        <a:bodyPr/>
        <a:lstStyle/>
        <a:p>
          <a:r>
            <a:rPr lang="en-US" sz="1600" dirty="0"/>
            <a:t>Act</a:t>
          </a:r>
        </a:p>
      </dgm:t>
    </dgm:pt>
    <dgm:pt modelId="{3D97425D-CB3A-4530-B9BE-7D3F25B849B8}" type="parTrans" cxnId="{D583318A-D2D6-4737-8CAC-FCEAF89A5162}">
      <dgm:prSet/>
      <dgm:spPr/>
      <dgm:t>
        <a:bodyPr/>
        <a:lstStyle/>
        <a:p>
          <a:endParaRPr lang="en-US"/>
        </a:p>
      </dgm:t>
    </dgm:pt>
    <dgm:pt modelId="{8D15464A-625F-462E-A854-D0011D7E6550}" type="sibTrans" cxnId="{D583318A-D2D6-4737-8CAC-FCEAF89A5162}">
      <dgm:prSet/>
      <dgm:spPr/>
      <dgm:t>
        <a:bodyPr/>
        <a:lstStyle/>
        <a:p>
          <a:endParaRPr lang="en-US"/>
        </a:p>
      </dgm:t>
    </dgm:pt>
    <dgm:pt modelId="{B42DFA58-9817-4C85-9F5C-9523BD8CCBA0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5FC6CAA9-653B-4175-9A19-AE370139D709}" type="parTrans" cxnId="{EFFBE293-C117-40D9-AC8E-B3CFC89E8B19}">
      <dgm:prSet/>
      <dgm:spPr/>
      <dgm:t>
        <a:bodyPr/>
        <a:lstStyle/>
        <a:p>
          <a:endParaRPr lang="en-US"/>
        </a:p>
      </dgm:t>
    </dgm:pt>
    <dgm:pt modelId="{C4479F8E-1387-415D-A738-CEC60E32657D}" type="sibTrans" cxnId="{EFFBE293-C117-40D9-AC8E-B3CFC89E8B19}">
      <dgm:prSet/>
      <dgm:spPr/>
      <dgm:t>
        <a:bodyPr/>
        <a:lstStyle/>
        <a:p>
          <a:endParaRPr lang="en-US"/>
        </a:p>
      </dgm:t>
    </dgm:pt>
    <dgm:pt modelId="{4855D71D-50FC-4185-B16C-2B5E34ABB854}" type="pres">
      <dgm:prSet presAssocID="{8C09E629-5612-4DE4-B307-5DBC4935D20F}" presName="Name0" presStyleCnt="0">
        <dgm:presLayoutVars>
          <dgm:dir/>
          <dgm:animLvl val="lvl"/>
          <dgm:resizeHandles val="exact"/>
        </dgm:presLayoutVars>
      </dgm:prSet>
      <dgm:spPr/>
    </dgm:pt>
    <dgm:pt modelId="{7859DBF7-2D0F-49B7-818C-9EE9ABDDD9EE}" type="pres">
      <dgm:prSet presAssocID="{56392043-9B99-42FC-ADF1-7DFBFCA39AF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10B5200-F2D3-490D-868D-C3C84B9D1DD3}" type="pres">
      <dgm:prSet presAssocID="{85AAAE31-1A94-4020-A43A-F6227F30EE89}" presName="parTxOnlySpace" presStyleCnt="0"/>
      <dgm:spPr/>
    </dgm:pt>
    <dgm:pt modelId="{CAAF1384-4506-49C4-A7CC-EAC98596EDF4}" type="pres">
      <dgm:prSet presAssocID="{0CAE7069-39D0-4D49-8863-F8FBB44570A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6BA33FE-7D5A-4C18-A556-366C606A2F99}" type="pres">
      <dgm:prSet presAssocID="{60BE0527-83FA-48FC-ACFA-F96873D9C43B}" presName="parTxOnlySpace" presStyleCnt="0"/>
      <dgm:spPr/>
    </dgm:pt>
    <dgm:pt modelId="{0F71D6C4-A746-481D-BF33-37EB8353B851}" type="pres">
      <dgm:prSet presAssocID="{13D4203D-4050-4A5C-BBCE-002464C08CF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EF19579-5763-4919-96C9-4659A11E101D}" type="pres">
      <dgm:prSet presAssocID="{8D15464A-625F-462E-A854-D0011D7E6550}" presName="parTxOnlySpace" presStyleCnt="0"/>
      <dgm:spPr/>
    </dgm:pt>
    <dgm:pt modelId="{17194B44-B5E5-4A4E-94BA-D8BCF3C015F6}" type="pres">
      <dgm:prSet presAssocID="{D8449DE1-6057-4063-AB8D-E637F0BC53E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C8C8FBB-F27B-407D-A03A-6CFD6EBB4602}" type="pres">
      <dgm:prSet presAssocID="{AC00BEA9-FC2D-4EE9-89F3-E4E45057746B}" presName="parTxOnlySpace" presStyleCnt="0"/>
      <dgm:spPr/>
    </dgm:pt>
    <dgm:pt modelId="{A08D5CE7-3F16-4C40-827E-CC4D74A7A602}" type="pres">
      <dgm:prSet presAssocID="{B42DFA58-9817-4C85-9F5C-9523BD8CCBA0}" presName="parTxOnly" presStyleLbl="node1" presStyleIdx="4" presStyleCnt="5" custLinFactNeighborX="1">
        <dgm:presLayoutVars>
          <dgm:chMax val="0"/>
          <dgm:chPref val="0"/>
          <dgm:bulletEnabled val="1"/>
        </dgm:presLayoutVars>
      </dgm:prSet>
      <dgm:spPr/>
    </dgm:pt>
  </dgm:ptLst>
  <dgm:cxnLst>
    <dgm:cxn modelId="{7043A422-9B35-442B-BF6C-3493BB860FE3}" srcId="{8C09E629-5612-4DE4-B307-5DBC4935D20F}" destId="{56392043-9B99-42FC-ADF1-7DFBFCA39AFE}" srcOrd="0" destOrd="0" parTransId="{4ED16E6A-6574-4B7C-908A-A6AB8D1A594D}" sibTransId="{85AAAE31-1A94-4020-A43A-F6227F30EE89}"/>
    <dgm:cxn modelId="{7FE0A03D-37C9-4944-AE90-9979F2AF46EB}" type="presOf" srcId="{13D4203D-4050-4A5C-BBCE-002464C08CFA}" destId="{0F71D6C4-A746-481D-BF33-37EB8353B851}" srcOrd="0" destOrd="0" presId="urn:microsoft.com/office/officeart/2005/8/layout/chevron1"/>
    <dgm:cxn modelId="{82C0BB60-0632-4F9D-AAA1-F1D1062E98E4}" type="presOf" srcId="{D8449DE1-6057-4063-AB8D-E637F0BC53E6}" destId="{17194B44-B5E5-4A4E-94BA-D8BCF3C015F6}" srcOrd="0" destOrd="0" presId="urn:microsoft.com/office/officeart/2005/8/layout/chevron1"/>
    <dgm:cxn modelId="{D583318A-D2D6-4737-8CAC-FCEAF89A5162}" srcId="{8C09E629-5612-4DE4-B307-5DBC4935D20F}" destId="{13D4203D-4050-4A5C-BBCE-002464C08CFA}" srcOrd="2" destOrd="0" parTransId="{3D97425D-CB3A-4530-B9BE-7D3F25B849B8}" sibTransId="{8D15464A-625F-462E-A854-D0011D7E6550}"/>
    <dgm:cxn modelId="{EFFBE293-C117-40D9-AC8E-B3CFC89E8B19}" srcId="{8C09E629-5612-4DE4-B307-5DBC4935D20F}" destId="{B42DFA58-9817-4C85-9F5C-9523BD8CCBA0}" srcOrd="4" destOrd="0" parTransId="{5FC6CAA9-653B-4175-9A19-AE370139D709}" sibTransId="{C4479F8E-1387-415D-A738-CEC60E32657D}"/>
    <dgm:cxn modelId="{BA2D4CA0-A6D2-424D-82B6-4FB83009B93E}" srcId="{8C09E629-5612-4DE4-B307-5DBC4935D20F}" destId="{D8449DE1-6057-4063-AB8D-E637F0BC53E6}" srcOrd="3" destOrd="0" parTransId="{2774DF43-459C-4939-B057-047CFB045C69}" sibTransId="{AC00BEA9-FC2D-4EE9-89F3-E4E45057746B}"/>
    <dgm:cxn modelId="{508598A9-24CD-4374-812C-06A74374B47D}" type="presOf" srcId="{0CAE7069-39D0-4D49-8863-F8FBB44570AA}" destId="{CAAF1384-4506-49C4-A7CC-EAC98596EDF4}" srcOrd="0" destOrd="0" presId="urn:microsoft.com/office/officeart/2005/8/layout/chevron1"/>
    <dgm:cxn modelId="{E192C6B7-A7DA-4345-90DC-1E0871FFFE48}" srcId="{8C09E629-5612-4DE4-B307-5DBC4935D20F}" destId="{0CAE7069-39D0-4D49-8863-F8FBB44570AA}" srcOrd="1" destOrd="0" parTransId="{075F4019-8E50-4DC9-BA88-1AAA9F65EBF2}" sibTransId="{60BE0527-83FA-48FC-ACFA-F96873D9C43B}"/>
    <dgm:cxn modelId="{A0C65EB8-AA38-4109-A282-14D78FED54B9}" type="presOf" srcId="{8C09E629-5612-4DE4-B307-5DBC4935D20F}" destId="{4855D71D-50FC-4185-B16C-2B5E34ABB854}" srcOrd="0" destOrd="0" presId="urn:microsoft.com/office/officeart/2005/8/layout/chevron1"/>
    <dgm:cxn modelId="{A1EBD7D7-9705-4DEB-92F4-019F6AF04B48}" type="presOf" srcId="{B42DFA58-9817-4C85-9F5C-9523BD8CCBA0}" destId="{A08D5CE7-3F16-4C40-827E-CC4D74A7A602}" srcOrd="0" destOrd="0" presId="urn:microsoft.com/office/officeart/2005/8/layout/chevron1"/>
    <dgm:cxn modelId="{ABC920E1-BE72-47C4-8328-52E6AFB894BB}" type="presOf" srcId="{56392043-9B99-42FC-ADF1-7DFBFCA39AFE}" destId="{7859DBF7-2D0F-49B7-818C-9EE9ABDDD9EE}" srcOrd="0" destOrd="0" presId="urn:microsoft.com/office/officeart/2005/8/layout/chevron1"/>
    <dgm:cxn modelId="{0425CC22-B18C-4761-A226-5101FBAE14C2}" type="presParOf" srcId="{4855D71D-50FC-4185-B16C-2B5E34ABB854}" destId="{7859DBF7-2D0F-49B7-818C-9EE9ABDDD9EE}" srcOrd="0" destOrd="0" presId="urn:microsoft.com/office/officeart/2005/8/layout/chevron1"/>
    <dgm:cxn modelId="{002DA890-E152-4128-8583-10FE5A785AE9}" type="presParOf" srcId="{4855D71D-50FC-4185-B16C-2B5E34ABB854}" destId="{B10B5200-F2D3-490D-868D-C3C84B9D1DD3}" srcOrd="1" destOrd="0" presId="urn:microsoft.com/office/officeart/2005/8/layout/chevron1"/>
    <dgm:cxn modelId="{2C46A5E9-D96A-45FB-A006-CB27A6125CF7}" type="presParOf" srcId="{4855D71D-50FC-4185-B16C-2B5E34ABB854}" destId="{CAAF1384-4506-49C4-A7CC-EAC98596EDF4}" srcOrd="2" destOrd="0" presId="urn:microsoft.com/office/officeart/2005/8/layout/chevron1"/>
    <dgm:cxn modelId="{1AB9FF4E-3BD2-4E6B-8949-837C526B5975}" type="presParOf" srcId="{4855D71D-50FC-4185-B16C-2B5E34ABB854}" destId="{A6BA33FE-7D5A-4C18-A556-366C606A2F99}" srcOrd="3" destOrd="0" presId="urn:microsoft.com/office/officeart/2005/8/layout/chevron1"/>
    <dgm:cxn modelId="{3AA2BE8E-1D06-49B7-9E1B-A44874939709}" type="presParOf" srcId="{4855D71D-50FC-4185-B16C-2B5E34ABB854}" destId="{0F71D6C4-A746-481D-BF33-37EB8353B851}" srcOrd="4" destOrd="0" presId="urn:microsoft.com/office/officeart/2005/8/layout/chevron1"/>
    <dgm:cxn modelId="{3C0EB157-8E40-43C9-AE32-32FDE1A75990}" type="presParOf" srcId="{4855D71D-50FC-4185-B16C-2B5E34ABB854}" destId="{0EF19579-5763-4919-96C9-4659A11E101D}" srcOrd="5" destOrd="0" presId="urn:microsoft.com/office/officeart/2005/8/layout/chevron1"/>
    <dgm:cxn modelId="{F12DD0A0-6A32-45E2-86E4-B9ECB29718A1}" type="presParOf" srcId="{4855D71D-50FC-4185-B16C-2B5E34ABB854}" destId="{17194B44-B5E5-4A4E-94BA-D8BCF3C015F6}" srcOrd="6" destOrd="0" presId="urn:microsoft.com/office/officeart/2005/8/layout/chevron1"/>
    <dgm:cxn modelId="{F13C72D9-A618-4AC1-B84D-E3E169845425}" type="presParOf" srcId="{4855D71D-50FC-4185-B16C-2B5E34ABB854}" destId="{0C8C8FBB-F27B-407D-A03A-6CFD6EBB4602}" srcOrd="7" destOrd="0" presId="urn:microsoft.com/office/officeart/2005/8/layout/chevron1"/>
    <dgm:cxn modelId="{DCB59BD9-CEAD-45DD-B7E2-B47B776E7047}" type="presParOf" srcId="{4855D71D-50FC-4185-B16C-2B5E34ABB854}" destId="{A08D5CE7-3F16-4C40-827E-CC4D74A7A60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0220B-0343-46D5-AF8E-0C201AB01391}">
      <dsp:nvSpPr>
        <dsp:cNvPr id="0" name=""/>
        <dsp:cNvSpPr/>
      </dsp:nvSpPr>
      <dsp:spPr>
        <a:xfrm>
          <a:off x="0" y="2347"/>
          <a:ext cx="4686300" cy="1189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7A878-B1B6-4779-B629-553810BA987E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83D2A-098D-43A7-8B96-548A7E533393}">
      <dsp:nvSpPr>
        <dsp:cNvPr id="0" name=""/>
        <dsp:cNvSpPr/>
      </dsp:nvSpPr>
      <dsp:spPr>
        <a:xfrm>
          <a:off x="1374223" y="2347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Nondeterministic Actions</a:t>
          </a:r>
          <a:r>
            <a:rPr lang="en-US" sz="1600" kern="1200" dirty="0"/>
            <a:t>:</a:t>
          </a:r>
          <a:br>
            <a:rPr lang="en-US" sz="1600" kern="1200" dirty="0"/>
          </a:br>
          <a:r>
            <a:rPr lang="en-US" sz="1600" kern="1200" dirty="0"/>
            <a:t>Outcome of an action in a state is uncertain.</a:t>
          </a:r>
        </a:p>
      </dsp:txBody>
      <dsp:txXfrm>
        <a:off x="1374223" y="2347"/>
        <a:ext cx="3312076" cy="1189803"/>
      </dsp:txXfrm>
    </dsp:sp>
    <dsp:sp modelId="{3A907A2F-F08D-40F2-B5C7-500CC20B859F}">
      <dsp:nvSpPr>
        <dsp:cNvPr id="0" name=""/>
        <dsp:cNvSpPr/>
      </dsp:nvSpPr>
      <dsp:spPr>
        <a:xfrm>
          <a:off x="0" y="1489602"/>
          <a:ext cx="4686300" cy="1189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EA0B3-0ACC-49D6-8B11-8C9E14B9FDD3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02790-A1AA-40F7-A3BA-9B36CED7D5A2}">
      <dsp:nvSpPr>
        <dsp:cNvPr id="0" name=""/>
        <dsp:cNvSpPr/>
      </dsp:nvSpPr>
      <dsp:spPr>
        <a:xfrm>
          <a:off x="1374223" y="1489602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 observations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 err="1"/>
            <a:t>Sensorless</a:t>
          </a:r>
          <a:r>
            <a:rPr lang="en-US" sz="1600" kern="1200" dirty="0"/>
            <a:t> problem</a:t>
          </a:r>
        </a:p>
      </dsp:txBody>
      <dsp:txXfrm>
        <a:off x="1374223" y="1489602"/>
        <a:ext cx="3312076" cy="1189803"/>
      </dsp:txXfrm>
    </dsp:sp>
    <dsp:sp modelId="{DFDD50F0-EBC8-4048-93AB-F293BE95D857}">
      <dsp:nvSpPr>
        <dsp:cNvPr id="0" name=""/>
        <dsp:cNvSpPr/>
      </dsp:nvSpPr>
      <dsp:spPr>
        <a:xfrm>
          <a:off x="0" y="2976856"/>
          <a:ext cx="4686300" cy="1189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066D8-8B39-43C5-AEA5-CC020EF5BD66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1BDAF-D8D7-437D-888F-C69C4D0AAB2B}">
      <dsp:nvSpPr>
        <dsp:cNvPr id="0" name=""/>
        <dsp:cNvSpPr/>
      </dsp:nvSpPr>
      <dsp:spPr>
        <a:xfrm>
          <a:off x="1374223" y="2976856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Partially observable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The agent does not know in what state it is.</a:t>
          </a:r>
        </a:p>
      </dsp:txBody>
      <dsp:txXfrm>
        <a:off x="1374223" y="2976856"/>
        <a:ext cx="3312076" cy="1189803"/>
      </dsp:txXfrm>
    </dsp:sp>
    <dsp:sp modelId="{FB84F3AA-EF17-4C50-8899-DA7FA12DAE50}">
      <dsp:nvSpPr>
        <dsp:cNvPr id="0" name=""/>
        <dsp:cNvSpPr/>
      </dsp:nvSpPr>
      <dsp:spPr>
        <a:xfrm>
          <a:off x="0" y="4464111"/>
          <a:ext cx="4686300" cy="1189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DB90-122E-4B41-8324-849A55EA472C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0E591-14F9-460B-954D-E2E1F39C31FB}">
      <dsp:nvSpPr>
        <dsp:cNvPr id="0" name=""/>
        <dsp:cNvSpPr/>
      </dsp:nvSpPr>
      <dsp:spPr>
        <a:xfrm>
          <a:off x="1374223" y="4464111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Unknown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Online search</a:t>
          </a:r>
        </a:p>
      </dsp:txBody>
      <dsp:txXfrm>
        <a:off x="1374223" y="4464111"/>
        <a:ext cx="3312076" cy="118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9DBF7-2D0F-49B7-818C-9EE9ABDDD9EE}">
      <dsp:nvSpPr>
        <dsp:cNvPr id="0" name=""/>
        <dsp:cNvSpPr/>
      </dsp:nvSpPr>
      <dsp:spPr>
        <a:xfrm>
          <a:off x="1488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6402" y="217685"/>
        <a:ext cx="794742" cy="529828"/>
      </dsp:txXfrm>
    </dsp:sp>
    <dsp:sp modelId="{CAAF1384-4506-49C4-A7CC-EAC98596EDF4}">
      <dsp:nvSpPr>
        <dsp:cNvPr id="0" name=""/>
        <dsp:cNvSpPr/>
      </dsp:nvSpPr>
      <dsp:spPr>
        <a:xfrm>
          <a:off x="1193601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1458515" y="217685"/>
        <a:ext cx="794742" cy="529828"/>
      </dsp:txXfrm>
    </dsp:sp>
    <dsp:sp modelId="{0F71D6C4-A746-481D-BF33-37EB8353B851}">
      <dsp:nvSpPr>
        <dsp:cNvPr id="0" name=""/>
        <dsp:cNvSpPr/>
      </dsp:nvSpPr>
      <dsp:spPr>
        <a:xfrm>
          <a:off x="2385714" y="217685"/>
          <a:ext cx="1324570" cy="52982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50628" y="217685"/>
        <a:ext cx="794742" cy="529828"/>
      </dsp:txXfrm>
    </dsp:sp>
    <dsp:sp modelId="{17194B44-B5E5-4A4E-94BA-D8BCF3C015F6}">
      <dsp:nvSpPr>
        <dsp:cNvPr id="0" name=""/>
        <dsp:cNvSpPr/>
      </dsp:nvSpPr>
      <dsp:spPr>
        <a:xfrm>
          <a:off x="3577828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3842742" y="217685"/>
        <a:ext cx="794742" cy="529828"/>
      </dsp:txXfrm>
    </dsp:sp>
    <dsp:sp modelId="{A08D5CE7-3F16-4C40-827E-CC4D74A7A602}">
      <dsp:nvSpPr>
        <dsp:cNvPr id="0" name=""/>
        <dsp:cNvSpPr/>
      </dsp:nvSpPr>
      <dsp:spPr>
        <a:xfrm>
          <a:off x="4769942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5034856" y="217685"/>
        <a:ext cx="794742" cy="52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2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7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1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70.png"/><Relationship Id="rId3" Type="http://schemas.openxmlformats.org/officeDocument/2006/relationships/image" Target="../media/image25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30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adership Professional Development in Volatile Times | Babson College">
            <a:extLst>
              <a:ext uri="{FF2B5EF4-FFF2-40B4-BE49-F238E27FC236}">
                <a16:creationId xmlns:a16="http://schemas.microsoft.com/office/drawing/2014/main" id="{5764A376-60D0-4571-A1E8-43581C653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r="40432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7960-4663-47D2-B7FF-F15598B40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2841915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CS 5/7320 </a:t>
            </a:r>
            <a:br>
              <a:rPr lang="en-US" sz="2800" dirty="0"/>
            </a:br>
            <a:r>
              <a:rPr lang="en-US" sz="2400" dirty="0"/>
              <a:t>Artificial Intelligence</a:t>
            </a:r>
            <a:br>
              <a:rPr lang="en-US" sz="4200" dirty="0"/>
            </a:br>
            <a:br>
              <a:rPr lang="en-US" sz="4400" b="1" dirty="0"/>
            </a:br>
            <a:r>
              <a:rPr lang="en-US" sz="3600" b="1" dirty="0"/>
              <a:t>Search with Uncertainty</a:t>
            </a:r>
            <a:br>
              <a:rPr lang="en-US" sz="3600" b="1" dirty="0"/>
            </a:br>
            <a:r>
              <a:rPr lang="en-US" sz="2000" dirty="0"/>
              <a:t>AIMA Chapters 4.3-4.5</a:t>
            </a:r>
            <a:endParaRPr lang="en-US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D0283-4530-4ACB-843A-981D44341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700" dirty="0"/>
              <a:t>Slides by Michael Hahsler</a:t>
            </a:r>
            <a:br>
              <a:rPr lang="en-US" sz="1700" dirty="0"/>
            </a:br>
            <a:r>
              <a:rPr lang="en-US" sz="1400" dirty="0"/>
              <a:t>with figures from the AIMA textbook</a:t>
            </a:r>
            <a:endParaRPr lang="en-US" sz="17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B26C60E1-4F49-4B7F-9DB8-73DFFA41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D48F5-2A4B-4A59-962E-8D5FE39D8A7D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1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4AF0E-742D-42A0-B205-4D4C3ECC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58D537-D381-4DBC-9287-D915E58B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with no 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2E90ED-B368-46E5-B3D9-58971E903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1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C92B-DF76-4383-B4BB-8C398C82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6BB6-4F7C-4A24-AFA7-10CC1476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Sensorless</a:t>
            </a:r>
            <a:r>
              <a:rPr lang="en-US" dirty="0"/>
              <a:t> problem = conformant problem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Doctor prescribes a broad-band antibiotic instead of performing time-consuming blood work for a more specific antibiotic. This saves time and money.</a:t>
            </a:r>
          </a:p>
          <a:p>
            <a:endParaRPr lang="en-US" dirty="0"/>
          </a:p>
          <a:p>
            <a:r>
              <a:rPr lang="en-US" b="1" dirty="0"/>
              <a:t>Basic idea</a:t>
            </a:r>
            <a:r>
              <a:rPr lang="en-US" dirty="0"/>
              <a:t>: Find a solution (a sequence of actions) that works from any state.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304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9ADB760-C9CA-4225-AF5E-DF0A1C85C73D}"/>
              </a:ext>
            </a:extLst>
          </p:cNvPr>
          <p:cNvSpPr/>
          <p:nvPr/>
        </p:nvSpPr>
        <p:spPr>
          <a:xfrm>
            <a:off x="786687" y="3037283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 belief state {1,2,3,4,5,6,7,8}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795A39-3C05-47F1-B14A-A082CE2767A6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4100A-51B8-4F5A-8B3C-52D81FB4291B}"/>
              </a:ext>
            </a:extLst>
          </p:cNvPr>
          <p:cNvSpPr txBox="1"/>
          <p:nvPr/>
        </p:nvSpPr>
        <p:spPr>
          <a:xfrm>
            <a:off x="4114800" y="5715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359121-DA1B-45F0-BDF6-5F6E620725B6}"/>
              </a:ext>
            </a:extLst>
          </p:cNvPr>
          <p:cNvSpPr/>
          <p:nvPr/>
        </p:nvSpPr>
        <p:spPr>
          <a:xfrm>
            <a:off x="4800600" y="57150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286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CDEF17-E886-486E-85AF-EAC1C0701E02}"/>
              </a:ext>
            </a:extLst>
          </p:cNvPr>
          <p:cNvGrpSpPr/>
          <p:nvPr/>
        </p:nvGrpSpPr>
        <p:grpSpPr>
          <a:xfrm>
            <a:off x="762000" y="3505200"/>
            <a:ext cx="1295400" cy="533400"/>
            <a:chOff x="5181600" y="3505200"/>
            <a:chExt cx="12954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F9D1CA-AE36-4AB0-BFEE-DA88E167EF7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70B51E-1874-471C-8C3B-C7A911363D1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383778-1CB2-4A07-87E9-348617601579}"/>
              </a:ext>
            </a:extLst>
          </p:cNvPr>
          <p:cNvGrpSpPr/>
          <p:nvPr/>
        </p:nvGrpSpPr>
        <p:grpSpPr>
          <a:xfrm>
            <a:off x="762000" y="4343400"/>
            <a:ext cx="1295400" cy="533400"/>
            <a:chOff x="5181600" y="3505200"/>
            <a:chExt cx="1295400" cy="5334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0F47EA-5010-4CCF-A515-97B8CA14EDB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42F4D1-851E-4AC6-B204-4BCC3E8A5EEF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E87DB2-8EBC-4E11-8836-2C15376ACA9C}"/>
              </a:ext>
            </a:extLst>
          </p:cNvPr>
          <p:cNvGrpSpPr/>
          <p:nvPr/>
        </p:nvGrpSpPr>
        <p:grpSpPr>
          <a:xfrm>
            <a:off x="762000" y="5105400"/>
            <a:ext cx="1295400" cy="533400"/>
            <a:chOff x="5181600" y="3505200"/>
            <a:chExt cx="1295400" cy="5334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5C9E11-4735-4A2C-93C6-1EEBDAAF137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5C2942-9034-4A70-B064-FFC891407E5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ECCAF2-0A1D-418F-A513-45813C3AD168}"/>
              </a:ext>
            </a:extLst>
          </p:cNvPr>
          <p:cNvGrpSpPr/>
          <p:nvPr/>
        </p:nvGrpSpPr>
        <p:grpSpPr>
          <a:xfrm>
            <a:off x="838200" y="5867400"/>
            <a:ext cx="1295400" cy="533400"/>
            <a:chOff x="5181600" y="3505200"/>
            <a:chExt cx="1295400" cy="533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D17941-5B38-4E02-B8D5-9A363700EAB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8A2FA1-7B40-4E6B-8488-FBC9DA8BAEA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2FE14-2485-4AF1-A69E-4EFEC4F0F541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15DCB1-C038-480B-97FE-81EF1E0F3E27}"/>
              </a:ext>
            </a:extLst>
          </p:cNvPr>
          <p:cNvSpPr/>
          <p:nvPr/>
        </p:nvSpPr>
        <p:spPr>
          <a:xfrm>
            <a:off x="4832500" y="573397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2721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action sequence [right, suck, left, suck] coerces the world into the goal state 7. </a:t>
            </a:r>
          </a:p>
          <a:p>
            <a:r>
              <a:rPr lang="en-US" dirty="0"/>
              <a:t>This works from any initial state and there is no need for a conditional plan!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038600" y="4038600"/>
            <a:ext cx="1143000" cy="1676400"/>
          </a:xfrm>
          <a:prstGeom prst="rightArrow">
            <a:avLst>
              <a:gd name="adj1" fmla="val 75837"/>
              <a:gd name="adj2" fmla="val 45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[right, suck, left, suck]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98CBF6-2F0A-4AE8-8EDE-BCC7CD1AB2E6}"/>
              </a:ext>
            </a:extLst>
          </p:cNvPr>
          <p:cNvGrpSpPr/>
          <p:nvPr/>
        </p:nvGrpSpPr>
        <p:grpSpPr>
          <a:xfrm>
            <a:off x="7086600" y="4343400"/>
            <a:ext cx="1295400" cy="533400"/>
            <a:chOff x="5181600" y="3505200"/>
            <a:chExt cx="1295400" cy="5334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D4505F-45EB-4273-BE99-D84D8A617AA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E39B5D-66B6-43DB-B252-491BFEE924D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C0533-2537-4AD2-A7FE-C1F83C18117E}"/>
              </a:ext>
            </a:extLst>
          </p:cNvPr>
          <p:cNvGrpSpPr/>
          <p:nvPr/>
        </p:nvGrpSpPr>
        <p:grpSpPr>
          <a:xfrm>
            <a:off x="7086600" y="5867400"/>
            <a:ext cx="1295400" cy="533400"/>
            <a:chOff x="5181600" y="3505200"/>
            <a:chExt cx="1295400" cy="5334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6862AE-7DA8-46EC-A6BC-7A8F3E94832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48CF5-381A-49F6-A02C-2A74A83D9D7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C1368-987E-4FDB-AC31-EC449062E531}"/>
              </a:ext>
            </a:extLst>
          </p:cNvPr>
          <p:cNvGrpSpPr/>
          <p:nvPr/>
        </p:nvGrpSpPr>
        <p:grpSpPr>
          <a:xfrm>
            <a:off x="5257800" y="5029200"/>
            <a:ext cx="1295400" cy="533400"/>
            <a:chOff x="5181600" y="3505200"/>
            <a:chExt cx="1295400" cy="5334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38BD4C-BF76-4CF1-A5AB-1082559A970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C7974E-5929-41E3-B723-7D79143ADF52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8DA3FB-ADA9-45F7-9260-A7E55859227B}"/>
              </a:ext>
            </a:extLst>
          </p:cNvPr>
          <p:cNvGrpSpPr/>
          <p:nvPr/>
        </p:nvGrpSpPr>
        <p:grpSpPr>
          <a:xfrm>
            <a:off x="5257800" y="4267200"/>
            <a:ext cx="1295400" cy="533400"/>
            <a:chOff x="5181600" y="3505200"/>
            <a:chExt cx="1295400" cy="5334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53FD39-16D2-4F5B-97A7-C4A2DB58504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14B6ED-5B52-4A31-95A4-D28F3587F38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F3B422-2FD7-4A5F-97A8-C400B0DA8066}"/>
              </a:ext>
            </a:extLst>
          </p:cNvPr>
          <p:cNvGrpSpPr/>
          <p:nvPr/>
        </p:nvGrpSpPr>
        <p:grpSpPr>
          <a:xfrm>
            <a:off x="5257800" y="3505200"/>
            <a:ext cx="1295400" cy="533400"/>
            <a:chOff x="5181600" y="3505200"/>
            <a:chExt cx="12954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49E73A-6C8D-4474-8821-1A9AF6E9C80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9427A86-00DC-41E4-8656-E1E97704B4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ABF18BC-9F8B-42E6-8C7D-F33A01E8F94F}"/>
              </a:ext>
            </a:extLst>
          </p:cNvPr>
          <p:cNvSpPr/>
          <p:nvPr/>
        </p:nvSpPr>
        <p:spPr>
          <a:xfrm>
            <a:off x="4876800" y="5715000"/>
            <a:ext cx="3581584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335349-7CDB-4096-B64C-B4F5C1F3839C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1B57-4DD5-43AD-A9A6-6131752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Solution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Use regular search (DFS, BFS, A*) for the problem:</a:t>
                </a:r>
              </a:p>
              <a:p>
                <a:r>
                  <a:rPr lang="en-US" b="1" dirty="0"/>
                  <a:t>States</a:t>
                </a:r>
                <a:r>
                  <a:rPr lang="en-US" dirty="0"/>
                  <a:t>: All belief states (=powerset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of states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N states)</a:t>
                </a:r>
              </a:p>
              <a:p>
                <a:r>
                  <a:rPr lang="en-US" b="1" dirty="0"/>
                  <a:t>Initial state: </a:t>
                </a:r>
                <a:r>
                  <a:rPr lang="en-US" dirty="0"/>
                  <a:t>Often the belief state consisting of all states.</a:t>
                </a:r>
              </a:p>
              <a:p>
                <a:r>
                  <a:rPr lang="en-US" b="1" dirty="0"/>
                  <a:t>Actions: </a:t>
                </a:r>
                <a:r>
                  <a:rPr lang="en-US" dirty="0"/>
                  <a:t>Actions of a belief state are the union of the possible actions for all the states it contains.</a:t>
                </a:r>
              </a:p>
              <a:p>
                <a:r>
                  <a:rPr lang="en-US" b="1" dirty="0"/>
                  <a:t>Transition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b="1" dirty="0"/>
                  <a:t>Goal test: </a:t>
                </a:r>
                <a:r>
                  <a:rPr lang="en-US" dirty="0"/>
                  <a:t>Are all states in the belief state goal states?</a:t>
                </a:r>
              </a:p>
              <a:p>
                <a:r>
                  <a:rPr lang="en-US" b="1" dirty="0"/>
                  <a:t>Simplifying property: </a:t>
                </a:r>
                <a:r>
                  <a:rPr lang="en-US" dirty="0"/>
                  <a:t>If a belief state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={1,2,3,4,5}</m:t>
                    </m:r>
                  </m:oMath>
                </a14:m>
                <a:r>
                  <a:rPr lang="en-US" dirty="0"/>
                  <a:t>) is solvable (i.e., there is a sequence of actions that coerce all states to only goal states), then belief states that are subsets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{2,5}</m:t>
                    </m:r>
                  </m:oMath>
                </a14:m>
                <a:r>
                  <a:rPr lang="en-US" dirty="0"/>
                  <a:t>) are also solved using the same action sequence. Used to prune the search tree.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Other approach</a:t>
                </a:r>
                <a:r>
                  <a:rPr lang="en-US" dirty="0"/>
                  <a:t>: </a:t>
                </a:r>
              </a:p>
              <a:p>
                <a:r>
                  <a:rPr lang="en-US" b="1" dirty="0"/>
                  <a:t>Incremental belief-state search</a:t>
                </a:r>
                <a:r>
                  <a:rPr lang="en-US" dirty="0"/>
                  <a:t>. Generate a solution that works for one state and check if it also works for all other states.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2241" r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331BEB8-9C9D-43E2-AE7E-9D9F0D246238}"/>
              </a:ext>
            </a:extLst>
          </p:cNvPr>
          <p:cNvSpPr/>
          <p:nvPr/>
        </p:nvSpPr>
        <p:spPr>
          <a:xfrm>
            <a:off x="5715000" y="1350108"/>
            <a:ext cx="3048000" cy="681162"/>
          </a:xfrm>
          <a:prstGeom prst="borderCallout1">
            <a:avLst>
              <a:gd name="adj1" fmla="val 34734"/>
              <a:gd name="adj2" fmla="val -3950"/>
              <a:gd name="adj3" fmla="val 121286"/>
              <a:gd name="adj4" fmla="val -151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Note</a:t>
            </a:r>
            <a:r>
              <a:rPr lang="en-US" sz="1600" dirty="0"/>
              <a:t>: State space size makes this impractical for larger problems!</a:t>
            </a:r>
          </a:p>
        </p:txBody>
      </p:sp>
    </p:spTree>
    <p:extLst>
      <p:ext uri="{BB962C8B-B14F-4D97-AF65-F5344CB8AC3E}">
        <p14:creationId xmlns:p14="http://schemas.microsoft.com/office/powerpoint/2010/main" val="171259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A-2284-4C9E-853C-90BBDA52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Autofit/>
          </a:bodyPr>
          <a:lstStyle/>
          <a:p>
            <a:r>
              <a:rPr lang="en-US" sz="3600" dirty="0"/>
              <a:t>Reachable belief-state space for the deterministic, </a:t>
            </a:r>
            <a:r>
              <a:rPr lang="en-US" sz="3600" dirty="0" err="1"/>
              <a:t>sensorless</a:t>
            </a:r>
            <a:r>
              <a:rPr lang="en-US" sz="3600" dirty="0"/>
              <a:t> vacuum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731291-A5B2-422E-87D4-0FE49A36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6771"/>
            <a:ext cx="6346936" cy="52626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A95D7-3F60-4253-8F6F-09D436DD41FC}"/>
              </a:ext>
            </a:extLst>
          </p:cNvPr>
          <p:cNvCxnSpPr>
            <a:cxnSpLocks/>
          </p:cNvCxnSpPr>
          <p:nvPr/>
        </p:nvCxnSpPr>
        <p:spPr>
          <a:xfrm>
            <a:off x="4800600" y="2667000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E596C2-90B4-4235-AB6C-4CEF95975E59}"/>
              </a:ext>
            </a:extLst>
          </p:cNvPr>
          <p:cNvCxnSpPr>
            <a:cxnSpLocks/>
          </p:cNvCxnSpPr>
          <p:nvPr/>
        </p:nvCxnSpPr>
        <p:spPr>
          <a:xfrm>
            <a:off x="6248400" y="2895600"/>
            <a:ext cx="0" cy="1752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9716-9D40-40DB-9C41-4AF313D8EA3D}"/>
              </a:ext>
            </a:extLst>
          </p:cNvPr>
          <p:cNvCxnSpPr>
            <a:cxnSpLocks/>
          </p:cNvCxnSpPr>
          <p:nvPr/>
        </p:nvCxnSpPr>
        <p:spPr>
          <a:xfrm>
            <a:off x="6096000" y="5491230"/>
            <a:ext cx="0" cy="299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7CCD9C-C90A-4A11-8601-E470F098C071}"/>
              </a:ext>
            </a:extLst>
          </p:cNvPr>
          <p:cNvCxnSpPr>
            <a:cxnSpLocks/>
          </p:cNvCxnSpPr>
          <p:nvPr/>
        </p:nvCxnSpPr>
        <p:spPr>
          <a:xfrm flipH="1">
            <a:off x="4953000" y="6172200"/>
            <a:ext cx="838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F0F42-7963-42F2-AED0-04EC08EC177A}"/>
              </a:ext>
            </a:extLst>
          </p:cNvPr>
          <p:cNvSpPr/>
          <p:nvPr/>
        </p:nvSpPr>
        <p:spPr>
          <a:xfrm>
            <a:off x="2133600" y="5715000"/>
            <a:ext cx="2819398" cy="83819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9CC86B-8945-4B8A-A55B-AD89EE4C13EB}"/>
              </a:ext>
            </a:extLst>
          </p:cNvPr>
          <p:cNvSpPr/>
          <p:nvPr/>
        </p:nvSpPr>
        <p:spPr>
          <a:xfrm>
            <a:off x="6803872" y="1372969"/>
            <a:ext cx="23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Solution Sequence:</a:t>
            </a:r>
          </a:p>
          <a:p>
            <a:r>
              <a:rPr lang="en-US" b="1" dirty="0">
                <a:solidFill>
                  <a:srgbClr val="FF0000"/>
                </a:solidFill>
              </a:rPr>
              <a:t>[right, suck, left, suck]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D52D-539F-40DF-BA49-DF34C0D5704F}"/>
              </a:ext>
            </a:extLst>
          </p:cNvPr>
          <p:cNvSpPr txBox="1"/>
          <p:nvPr/>
        </p:nvSpPr>
        <p:spPr>
          <a:xfrm>
            <a:off x="4495809" y="3033236"/>
            <a:ext cx="685791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Initial belief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/>
              <p:nvPr/>
            </p:nvSpPr>
            <p:spPr>
              <a:xfrm>
                <a:off x="6956536" y="3951919"/>
                <a:ext cx="2035064" cy="181588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Size of the belief state space: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Only as small fraction is reachable.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536" y="3951919"/>
                <a:ext cx="2035064" cy="1815882"/>
              </a:xfrm>
              <a:prstGeom prst="rect">
                <a:avLst/>
              </a:prstGeom>
              <a:blipFill>
                <a:blip r:embed="rId3"/>
                <a:stretch>
                  <a:fillRect l="-1190" t="-667" r="-1786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67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3020A-1D1E-4F16-A1F6-FD653DA3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" r="857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1C033-CF97-49A9-BBAC-023FBFC8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 Observable Environments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F41DA-F620-4DC6-9035-6E635D6A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4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0F4BF-9670-4EDF-91D5-1098A9E4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Many problems cannot be solved efficiently without sensing (e.g., 8-puzzle). </a:t>
                </a:r>
              </a:p>
              <a:p>
                <a:r>
                  <a:rPr lang="en-US" dirty="0"/>
                  <a:t>We need to be able to at least see one square.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Percept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𝑃𝑒𝑟𝑐𝑒𝑝𝑡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Fully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Sensorless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𝑛𝑢𝑙𝑙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Partially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  <a:blipFill>
                <a:blip r:embed="rId2"/>
                <a:stretch>
                  <a:fillRect l="-1627" t="-3338" b="-3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4617AF0-1F0A-4457-BF72-4CEF27306796}"/>
              </a:ext>
            </a:extLst>
          </p:cNvPr>
          <p:cNvGrpSpPr/>
          <p:nvPr/>
        </p:nvGrpSpPr>
        <p:grpSpPr>
          <a:xfrm>
            <a:off x="6545179" y="1676400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6" name="Picture 5" descr="8puzzle">
              <a:extLst>
                <a:ext uri="{FF2B5EF4-FFF2-40B4-BE49-F238E27FC236}">
                  <a16:creationId xmlns:a16="http://schemas.microsoft.com/office/drawing/2014/main" id="{97912CDD-8F72-49FE-9E57-9C0E8B233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76CD92-F187-46E4-B620-25FCCFBC6755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/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𝑃𝑒𝑟𝑐𝑒𝑝𝑡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Problem</a:t>
                </a:r>
                <a:r>
                  <a:rPr lang="en-US" dirty="0"/>
                  <a:t>: Many states can produce the same percept!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5E1782C1-BF0A-4BE5-95FC-166AD4686715}"/>
              </a:ext>
            </a:extLst>
          </p:cNvPr>
          <p:cNvSpPr/>
          <p:nvPr/>
        </p:nvSpPr>
        <p:spPr>
          <a:xfrm>
            <a:off x="6086475" y="1447800"/>
            <a:ext cx="390525" cy="4800600"/>
          </a:xfrm>
          <a:prstGeom prst="leftBrace">
            <a:avLst>
              <a:gd name="adj1" fmla="val 8333"/>
              <a:gd name="adj2" fmla="val 90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7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9B95-6F35-4FAC-88CE-9AB8D746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/>
                  <a:t>Assume we have a belief state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100" dirty="0"/>
                  <a:t> (i.e., the set of states we could be in)</a:t>
                </a:r>
              </a:p>
              <a:p>
                <a:pPr marL="0" indent="0">
                  <a:buNone/>
                </a:pPr>
                <a:endParaRPr lang="en-US" sz="31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1"/>
                    </a:solidFill>
                  </a:rPr>
                  <a:t>Prediction</a:t>
                </a:r>
                <a:r>
                  <a:rPr lang="en-US" sz="3100" dirty="0"/>
                  <a:t>: Compute new belief state that results from action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100" dirty="0"/>
                  <a:t>.</a:t>
                </a:r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4"/>
                    </a:solidFill>
                  </a:rPr>
                  <a:t>Update</a:t>
                </a:r>
                <a:r>
                  <a:rPr lang="en-US" sz="3100" dirty="0"/>
                  <a:t>: Filter states that are consistent with new observation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1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𝑒𝑟𝑐𝑒𝑝𝑡</m:t>
                      </m:r>
                      <m:d>
                        <m:d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4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r>
                  <a:rPr lang="en-US" sz="3400" dirty="0"/>
                  <a:t>Both steps in one: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𝑈𝑝𝑑𝑎𝑡𝑒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𝑃𝑟𝑒𝑑𝑖𝑐𝑡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  <a:blipFill>
                <a:blip r:embed="rId2"/>
                <a:stretch>
                  <a:fillRect l="-1199" t="-3172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B9A1C-7AA0-4CAB-AEB8-03D3DD62B32F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543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56C93-B2A1-45A3-BEB7-2B12E7E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Types of uncertainty we consider for now*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41F6C8-0689-4C55-BF6C-186498FC0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212002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805E52B-A609-41F5-A7CB-87B18EBB6365}"/>
              </a:ext>
            </a:extLst>
          </p:cNvPr>
          <p:cNvSpPr/>
          <p:nvPr/>
        </p:nvSpPr>
        <p:spPr>
          <a:xfrm>
            <a:off x="152400" y="6199730"/>
            <a:ext cx="30708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* we will quantify uncertainty with probabilities later.</a:t>
            </a:r>
          </a:p>
        </p:txBody>
      </p:sp>
    </p:spTree>
    <p:extLst>
      <p:ext uri="{BB962C8B-B14F-4D97-AF65-F5344CB8AC3E}">
        <p14:creationId xmlns:p14="http://schemas.microsoft.com/office/powerpoint/2010/main" val="196015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CDCD-0A79-4E3E-B230-97EC98F9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848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Example: Deterministic local sensing vacuum world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6BE2F3-6C20-4A68-9925-FB48F5D9D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3600" y="2971800"/>
            <a:ext cx="5089136" cy="240376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DE3B16-F795-4690-B280-9B496B1A4E9B}"/>
              </a:ext>
            </a:extLst>
          </p:cNvPr>
          <p:cNvSpPr/>
          <p:nvPr/>
        </p:nvSpPr>
        <p:spPr>
          <a:xfrm>
            <a:off x="3031680" y="2209800"/>
            <a:ext cx="1667372" cy="762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393990-9C8D-4CE6-A989-D1BCB93D2335}"/>
              </a:ext>
            </a:extLst>
          </p:cNvPr>
          <p:cNvSpPr/>
          <p:nvPr/>
        </p:nvSpPr>
        <p:spPr>
          <a:xfrm>
            <a:off x="4699052" y="2209799"/>
            <a:ext cx="1777948" cy="7762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AAC9B-E107-4AE2-9CC8-B30431DC62E2}"/>
              </a:ext>
            </a:extLst>
          </p:cNvPr>
          <p:cNvSpPr txBox="1"/>
          <p:nvPr/>
        </p:nvSpPr>
        <p:spPr>
          <a:xfrm>
            <a:off x="5105400" y="3426023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R,Dirty</a:t>
            </a:r>
            <a:r>
              <a:rPr lang="en-US" sz="1400" i="1" dirty="0"/>
              <a:t>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86B5E6-70B6-4B0E-99C6-E71D348F3B94}"/>
              </a:ext>
            </a:extLst>
          </p:cNvPr>
          <p:cNvSpPr/>
          <p:nvPr/>
        </p:nvSpPr>
        <p:spPr>
          <a:xfrm>
            <a:off x="3031680" y="3733800"/>
            <a:ext cx="381000" cy="914400"/>
          </a:xfrm>
          <a:prstGeom prst="rect">
            <a:avLst/>
          </a:prstGeom>
          <a:solidFill>
            <a:srgbClr val="767171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FF9C58-FB0D-4C0E-B6AD-9563C59E67A6}"/>
              </a:ext>
            </a:extLst>
          </p:cNvPr>
          <p:cNvCxnSpPr/>
          <p:nvPr/>
        </p:nvCxnSpPr>
        <p:spPr>
          <a:xfrm>
            <a:off x="1524000" y="4191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153E0D-11BD-4160-9303-1107D01975E8}"/>
              </a:ext>
            </a:extLst>
          </p:cNvPr>
          <p:cNvSpPr txBox="1"/>
          <p:nvPr/>
        </p:nvSpPr>
        <p:spPr>
          <a:xfrm>
            <a:off x="1513139" y="3808511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L,Dirty</a:t>
            </a:r>
            <a:r>
              <a:rPr lang="en-US" sz="1400" i="1" dirty="0"/>
              <a:t>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4C6C70-CAE0-4FB8-A3F2-360F750DFEE9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4" r:lo="rId5" r:qs="rId6" r:cs="rId7"/>
                </a:graphicData>
              </a:graphic>
            </p:graphicFrame>
          </mc:Choice>
          <mc:Fallback xmlns="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9" r:lo="rId10" r:qs="rId11" r:cs="rId12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/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CA83A8-0B10-4C0D-9C41-0AD40A2E7FE8}"/>
              </a:ext>
            </a:extLst>
          </p:cNvPr>
          <p:cNvCxnSpPr/>
          <p:nvPr/>
        </p:nvCxnSpPr>
        <p:spPr>
          <a:xfrm>
            <a:off x="6019800" y="4267200"/>
            <a:ext cx="990600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204040-7F18-42AB-ADDD-55BC798C2030}"/>
              </a:ext>
            </a:extLst>
          </p:cNvPr>
          <p:cNvCxnSpPr>
            <a:cxnSpLocks/>
          </p:cNvCxnSpPr>
          <p:nvPr/>
        </p:nvCxnSpPr>
        <p:spPr>
          <a:xfrm flipV="1">
            <a:off x="6019800" y="4343400"/>
            <a:ext cx="91440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5FF98-11EF-4CE3-B771-BFE42B1C3B0F}"/>
              </a:ext>
            </a:extLst>
          </p:cNvPr>
          <p:cNvSpPr/>
          <p:nvPr/>
        </p:nvSpPr>
        <p:spPr>
          <a:xfrm>
            <a:off x="5105400" y="4648200"/>
            <a:ext cx="693821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/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𝑅𝑖𝑔h𝑡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𝐷𝑖𝑟𝑡𝑦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={2}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  <a:blipFill>
                <a:blip r:embed="rId15"/>
                <a:stretch>
                  <a:fillRect l="-40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55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6E69F-D1CF-4290-94B9-661321F0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74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[Suck,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72601-947D-413A-835A-EE1C8BA0B584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87AAE-EF50-4451-9E6F-28B71E42C38C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67353-0136-4734-941B-D9DCD9A8360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56677-0436-4046-9195-D88183200144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EA91F-D67F-49E2-9560-48D8B98E50D7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481CC-0424-4A7A-B38C-B29449273398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80100" y="25146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9E462B2-6C41-4282-AAE6-B25ED819D8B4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968146-4E7E-4A8A-A51C-00B8A6AEE07C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313577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87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48718" y="3786189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BF9C5E-5351-4E5D-ABA9-8FBB64DF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2CB4A0-BD42-4978-ADCF-BBB4AF0B87B3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FC0C1-D3BE-45B9-B779-4A4AC1AB5E05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6E66-2DE6-411B-A1B3-6E09F8CA53C6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AC1E8-C0E0-4481-BA84-878EB709DD16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DB9E2-E689-4724-A7DA-C6EE685A62C6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0F08E-39B5-4EED-A6EC-A542CA3936D7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815955-7FB1-4614-8E7C-A7FD852795BD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B70165-8084-45CC-995C-A1BBA5E462E8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424C96-3B79-4DA6-8CA6-18A871ED696D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5C0DE3-DA9D-450E-BBC3-52F4CAC784D2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6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6310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Right</a:t>
            </a:r>
            <a:r>
              <a:rPr lang="en-US" sz="2400" i="1" dirty="0"/>
              <a:t>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38100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0BA3CC-DF3B-462C-B131-BBECC320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8C50E9-2F8D-4B6F-9AC9-E2B08BA93B50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E3352-E3E5-456A-91A5-C40E3D44724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7A1E5-6AAD-4F71-99D4-81D1848C87C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802B6-7B38-4478-955C-A0AD4CCCB1ED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E53C9-F802-4BFC-895E-F5C74A6698E9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1733CB-74BF-4272-AD61-E7BEF47C213F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6FF5E7-143A-42D1-9FA8-151E93E09313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8C9737-67E7-425D-972B-48C57C0170C9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336017-0C2A-4161-A526-AE611AEFDAB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A119A13-3D41-4D24-A7D5-3F0136DC3262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529368C-6BCD-47A8-BB03-7562F7FE1476}"/>
              </a:ext>
            </a:extLst>
          </p:cNvPr>
          <p:cNvSpPr/>
          <p:nvPr/>
        </p:nvSpPr>
        <p:spPr>
          <a:xfrm rot="5400000">
            <a:off x="344430" y="4075173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9AEC175-6312-451C-9905-F3901DB442AB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A051D6-97D0-453A-BB7D-B949321F0047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7E8D-E398-408C-8857-86213B2775B7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5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763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Suck, Right, </a:t>
            </a:r>
            <a:r>
              <a:rPr lang="en-US" sz="2400" b="1" dirty="0">
                <a:solidFill>
                  <a:srgbClr val="FF0000"/>
                </a:solidFill>
              </a:rPr>
              <a:t>if</a:t>
            </a:r>
            <a:r>
              <a:rPr lang="en-US" sz="2400" b="1" i="1" dirty="0">
                <a:solidFill>
                  <a:srgbClr val="FF0000"/>
                </a:solidFill>
              </a:rPr>
              <a:t> b = {6} </a:t>
            </a:r>
            <a:r>
              <a:rPr lang="en-US" sz="2400" b="1" dirty="0">
                <a:solidFill>
                  <a:srgbClr val="FF0000"/>
                </a:solidFill>
              </a:rPr>
              <a:t>then</a:t>
            </a:r>
            <a:r>
              <a:rPr lang="en-US" sz="2400" b="1" i="1" dirty="0">
                <a:solidFill>
                  <a:srgbClr val="FF0000"/>
                </a:solidFill>
              </a:rPr>
              <a:t> Suck </a:t>
            </a:r>
            <a:r>
              <a:rPr lang="en-US" sz="2400" b="1" dirty="0">
                <a:solidFill>
                  <a:srgbClr val="FF0000"/>
                </a:solidFill>
              </a:rPr>
              <a:t>else</a:t>
            </a:r>
            <a:r>
              <a:rPr lang="en-US" sz="2400" b="1" i="1" dirty="0">
                <a:solidFill>
                  <a:srgbClr val="FF0000"/>
                </a:solidFill>
              </a:rPr>
              <a:t> []</a:t>
            </a:r>
            <a:r>
              <a:rPr lang="en-US" sz="2400" i="1" dirty="0"/>
              <a:t>]</a:t>
            </a:r>
          </a:p>
          <a:p>
            <a:endParaRPr lang="en-US" sz="2400" i="1" dirty="0"/>
          </a:p>
          <a:p>
            <a:r>
              <a:rPr lang="en-US" sz="2400" b="1" dirty="0"/>
              <a:t>Note</a:t>
            </a:r>
            <a:r>
              <a:rPr lang="en-US" sz="2400" dirty="0"/>
              <a:t>: Belief states that are subsets can be used for pruning!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4433888"/>
            <a:ext cx="1435100" cy="671511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002904-EC0A-42E1-8B4E-3165D9A3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C82DCC-B37A-4B84-8659-8C6CCFE0E65D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77DE8-AA0D-4A55-A357-D6E2295F823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D780-4884-4BE8-9596-2CF831F32987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DC666-59F2-4DA5-87B7-311CEDA56EBE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E92C8-0BF8-4674-AAD0-F33352146E4D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28E31-62E6-45E8-8BFA-F5445BDB536C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CAB613-601B-47FB-89A3-6A8A55BC2354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220BD2-8063-4F23-8315-7099A3631478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CEA8FB-1F00-4A4B-9CF1-CAE2E8DEB8D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DB1899-3349-4CEC-A9C1-CD174D03A15C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13F12A0-22C3-4F15-B2F1-FD7A58CA0D20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EEEAC75-7EF8-4397-8826-531143CCD5F7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F2D30DD-23D1-4256-A4BB-A81C76C82106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30ABDF2-0827-473B-851F-BA51464AC334}"/>
              </a:ext>
            </a:extLst>
          </p:cNvPr>
          <p:cNvSpPr/>
          <p:nvPr/>
        </p:nvSpPr>
        <p:spPr>
          <a:xfrm rot="5400000">
            <a:off x="573027" y="57900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FEED60B-39A5-44F6-89C3-638863E5008E}"/>
              </a:ext>
            </a:extLst>
          </p:cNvPr>
          <p:cNvSpPr/>
          <p:nvPr/>
        </p:nvSpPr>
        <p:spPr>
          <a:xfrm rot="5400000">
            <a:off x="573026" y="62849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D2093E-389B-45D2-9E5D-C37B6563918B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9E0B-9553-41BC-905E-02092AA5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 </a:t>
            </a:r>
            <a:br>
              <a:rPr lang="en-US" dirty="0"/>
            </a:br>
            <a:r>
              <a:rPr lang="en-US" dirty="0"/>
              <a:t>and Approximate Belief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Agents choose an </a:t>
                </a:r>
                <a:r>
                  <a:rPr lang="en-US" b="1" dirty="0"/>
                  <a:t>action</a:t>
                </a:r>
                <a:r>
                  <a:rPr lang="en-US" dirty="0"/>
                  <a:t> and then receive an </a:t>
                </a:r>
                <a:r>
                  <a:rPr lang="en-US" b="1" dirty="0"/>
                  <a:t>observation</a:t>
                </a:r>
                <a:r>
                  <a:rPr lang="en-US" dirty="0"/>
                  <a:t> from the environment.</a:t>
                </a:r>
              </a:p>
              <a:p>
                <a:r>
                  <a:rPr lang="en-US" dirty="0"/>
                  <a:t>The agent keep track of its belief state using the following update: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process is often called</a:t>
                </a:r>
              </a:p>
              <a:p>
                <a:pPr lvl="1"/>
                <a:r>
                  <a:rPr lang="en-US" b="1" dirty="0"/>
                  <a:t>monitoring</a:t>
                </a:r>
                <a:r>
                  <a:rPr lang="en-US" dirty="0"/>
                  <a:t>,</a:t>
                </a:r>
              </a:p>
              <a:p>
                <a:pPr lvl="1"/>
                <a:r>
                  <a:rPr lang="en-US" b="1" dirty="0"/>
                  <a:t>filtering</a:t>
                </a:r>
                <a:r>
                  <a:rPr lang="en-US" dirty="0"/>
                  <a:t>, or</a:t>
                </a:r>
              </a:p>
              <a:p>
                <a:pPr lvl="1"/>
                <a:r>
                  <a:rPr lang="en-US" b="1" dirty="0"/>
                  <a:t>state estimation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agent needs to be able to update its belief state following observations in </a:t>
                </a:r>
                <a:r>
                  <a:rPr lang="en-US" b="1" dirty="0"/>
                  <a:t>real time</a:t>
                </a:r>
                <a:r>
                  <a:rPr lang="en-US" dirty="0"/>
                  <a:t>! For many practical application, there is only time to compute an </a:t>
                </a:r>
                <a:r>
                  <a:rPr lang="en-US" b="1" dirty="0"/>
                  <a:t>approximate belief state! </a:t>
                </a:r>
                <a:r>
                  <a:rPr lang="en-US" dirty="0"/>
                  <a:t>These approximate methods are outside the scope of this introductory course.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542359" y="0"/>
            <a:ext cx="3601641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0EE8C-4D59-48F1-B069-E38EC27F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80" y="662400"/>
            <a:ext cx="275052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85184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78634-B028-4BC7-B06F-40DCBC308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480" y="2286000"/>
            <a:ext cx="2557732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1">
                    <a:alpha val="60000"/>
                  </a:schemeClr>
                </a:solidFill>
              </a:rPr>
              <a:t>Partially Observable 8-Puzzle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E4A02A-EB10-4AC6-B332-BCB38243C263}"/>
              </a:ext>
            </a:extLst>
          </p:cNvPr>
          <p:cNvGrpSpPr/>
          <p:nvPr/>
        </p:nvGrpSpPr>
        <p:grpSpPr>
          <a:xfrm>
            <a:off x="573787" y="1235358"/>
            <a:ext cx="4511923" cy="4387284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8CAEE922-C4DD-463A-856E-5CBAE5793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4DA2B6-C660-48B6-B9DD-BCCA7196377F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816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7B07A-CDE1-4DA3-B6DB-01E392AB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933950" cy="1325563"/>
          </a:xfrm>
        </p:spPr>
        <p:txBody>
          <a:bodyPr/>
          <a:lstStyle/>
          <a:p>
            <a:r>
              <a:rPr lang="en-US" dirty="0"/>
              <a:t>Partially Observable 8-Puzzle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83E69-33D5-4952-8BA7-5015B5679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543550" cy="41941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do we solve this problem? What are the main steps?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a problem description for each step.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States: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Initial state: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Actions: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Transition model: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Goal test: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Percept function: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algorithms can be used?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B5C5F6-68A3-4DD2-83AC-ED9499A064A3}"/>
              </a:ext>
            </a:extLst>
          </p:cNvPr>
          <p:cNvGrpSpPr/>
          <p:nvPr/>
        </p:nvGrpSpPr>
        <p:grpSpPr>
          <a:xfrm>
            <a:off x="6477000" y="349084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5D73636E-CBBA-4DEE-846F-F1A0C6B3B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8A80EB-E496-484B-8540-6335A0608DFF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30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waterfall&#10;&#10;Description automatically generated">
            <a:extLst>
              <a:ext uri="{FF2B5EF4-FFF2-40B4-BE49-F238E27FC236}">
                <a16:creationId xmlns:a16="http://schemas.microsoft.com/office/drawing/2014/main" id="{C4248280-7291-46B0-9671-ED7A8C8B6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6818" r="418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F08FD7-3544-4ECB-9BBB-12B038B9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E9B46-0040-4EF6-9C7A-E00DBC1C6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Search</a:t>
            </a:r>
          </a:p>
        </p:txBody>
      </p:sp>
    </p:spTree>
    <p:extLst>
      <p:ext uri="{BB962C8B-B14F-4D97-AF65-F5344CB8AC3E}">
        <p14:creationId xmlns:p14="http://schemas.microsoft.com/office/powerpoint/2010/main" val="25228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66669-F88A-481D-B660-36D3D3B8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Recall offline search</a:t>
                </a:r>
                <a:r>
                  <a:rPr lang="en-US" dirty="0"/>
                  <a:t>: Create plan using the state space as a model before taking any action. The plan can be a sequence of actions or a conditional plan (for all possible observations).</a:t>
                </a:r>
              </a:p>
              <a:p>
                <a:endParaRPr lang="en-US" dirty="0"/>
              </a:p>
              <a:p>
                <a:r>
                  <a:rPr lang="en-US" b="1" dirty="0"/>
                  <a:t>Online search </a:t>
                </a:r>
                <a:r>
                  <a:rPr lang="en-US" dirty="0"/>
                  <a:t>explores the real world one action at a time. Prediction is replaced by “act” and update by “observe.”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Useful for</a:t>
                </a:r>
              </a:p>
              <a:p>
                <a:pPr lvl="1"/>
                <a:r>
                  <a:rPr lang="en-US" b="1" dirty="0"/>
                  <a:t>Real-time problems</a:t>
                </a:r>
                <a:r>
                  <a:rPr lang="en-US" dirty="0"/>
                  <a:t>: When offline computation takes too long and there is a penalty for sitting around and thinking.</a:t>
                </a:r>
              </a:p>
              <a:p>
                <a:pPr lvl="1"/>
                <a:r>
                  <a:rPr lang="en-US" b="1" dirty="0"/>
                  <a:t>Nondeterministic domain</a:t>
                </a:r>
                <a:r>
                  <a:rPr lang="en-US" dirty="0"/>
                  <a:t>: Deal with what actually happens.</a:t>
                </a:r>
              </a:p>
              <a:p>
                <a:pPr lvl="1"/>
                <a:r>
                  <a:rPr lang="en-US" b="1" dirty="0"/>
                  <a:t>Unknown environment</a:t>
                </a:r>
                <a:r>
                  <a:rPr lang="en-US" dirty="0"/>
                  <a:t>: The agent needs to explore to map an unknown area (state space). </a:t>
                </a:r>
                <a:br>
                  <a:rPr lang="en-US" dirty="0"/>
                </a:br>
                <a:r>
                  <a:rPr lang="en-US" dirty="0"/>
                  <a:t>The map is the transition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850" t="-2611" b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B73AF8-6360-4423-8FC9-B99C20DD5A37}"/>
              </a:ext>
            </a:extLst>
          </p:cNvPr>
          <p:cNvGrpSpPr/>
          <p:nvPr/>
        </p:nvGrpSpPr>
        <p:grpSpPr>
          <a:xfrm>
            <a:off x="1371600" y="3429000"/>
            <a:ext cx="6670196" cy="990600"/>
            <a:chOff x="1524000" y="4318000"/>
            <a:chExt cx="6670196" cy="990600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06345C14-DEF3-4B23-B4C8-9E33AD50E5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3393423"/>
                </p:ext>
              </p:extLst>
            </p:nvPr>
          </p:nvGraphicFramePr>
          <p:xfrm>
            <a:off x="1524000" y="4343400"/>
            <a:ext cx="6096000" cy="965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9F1FC-9B66-4D06-90CA-E1236537E4A1}"/>
                </a:ext>
              </a:extLst>
            </p:cNvPr>
            <p:cNvSpPr txBox="1"/>
            <p:nvPr/>
          </p:nvSpPr>
          <p:spPr>
            <a:xfrm>
              <a:off x="7620000" y="4318000"/>
              <a:ext cx="5741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67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AB63A-583D-4BBD-914A-0A8056D0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F6EBF-AF35-4215-9C0C-E67FFF86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Remember</a:t>
            </a:r>
            <a:r>
              <a:rPr lang="en-US" dirty="0"/>
              <a:t>: The solution for the known maze was a fixed </a:t>
            </a:r>
            <a:r>
              <a:rPr lang="en-US" b="1" dirty="0">
                <a:solidFill>
                  <a:srgbClr val="FF0000"/>
                </a:solidFill>
              </a:rPr>
              <a:t>sequence of actions </a:t>
            </a:r>
            <a:r>
              <a:rPr lang="en-US" dirty="0"/>
              <a:t>from start to goal.</a:t>
            </a:r>
          </a:p>
          <a:p>
            <a:endParaRPr lang="en-US" dirty="0"/>
          </a:p>
          <a:p>
            <a:r>
              <a:rPr lang="en-US" b="1" dirty="0"/>
              <a:t>With uncertainty</a:t>
            </a:r>
            <a:r>
              <a:rPr lang="en-US" dirty="0"/>
              <a:t>: Solution is not a precomputed sequence, but 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  <a:r>
              <a:rPr lang="en-US" b="1" i="1" dirty="0">
                <a:solidFill>
                  <a:srgbClr val="FF0000"/>
                </a:solidFill>
              </a:rPr>
              <a:t>conditional plan (a strategy or policy) </a:t>
            </a:r>
            <a:br>
              <a:rPr lang="en-US" b="1" i="1" dirty="0">
                <a:solidFill>
                  <a:srgbClr val="FF0000"/>
                </a:solidFill>
              </a:rPr>
            </a:br>
            <a:br>
              <a:rPr lang="en-US" b="1" i="1" dirty="0">
                <a:solidFill>
                  <a:srgbClr val="FF0000"/>
                </a:solidFill>
              </a:rPr>
            </a:br>
            <a:r>
              <a:rPr lang="en-US" dirty="0"/>
              <a:t>that depends on percepts.</a:t>
            </a:r>
          </a:p>
        </p:txBody>
      </p:sp>
    </p:spTree>
    <p:extLst>
      <p:ext uri="{BB962C8B-B14F-4D97-AF65-F5344CB8AC3E}">
        <p14:creationId xmlns:p14="http://schemas.microsoft.com/office/powerpoint/2010/main" val="106880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77CF-01C3-4042-9B1D-6090012D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Online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C170-BDB8-47E2-887E-CFAB6D55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Knowledge</a:t>
            </a:r>
            <a:r>
              <a:rPr lang="en-US" dirty="0"/>
              <a:t>: What does the agent know about the outcome of actions? E.g., does go north and then south lead to the same location?</a:t>
            </a:r>
          </a:p>
          <a:p>
            <a:r>
              <a:rPr lang="en-US" b="1" dirty="0"/>
              <a:t>Safely explorable state space/world</a:t>
            </a:r>
            <a:r>
              <a:rPr lang="en-US" dirty="0"/>
              <a:t>: There are </a:t>
            </a:r>
            <a:r>
              <a:rPr lang="en-US" b="1" dirty="0">
                <a:solidFill>
                  <a:srgbClr val="FF0000"/>
                </a:solidFill>
              </a:rPr>
              <a:t>no irreversible actions</a:t>
            </a:r>
            <a:r>
              <a:rPr lang="en-US" b="1" dirty="0"/>
              <a:t> </a:t>
            </a:r>
            <a:r>
              <a:rPr lang="en-US" dirty="0"/>
              <a:t>that cannot be undone (e.g., traps, cliffs). At least the agent does not execute these actions.</a:t>
            </a:r>
          </a:p>
          <a:p>
            <a:endParaRPr lang="en-US" dirty="0"/>
          </a:p>
          <a:p>
            <a:r>
              <a:rPr lang="en-US" dirty="0"/>
              <a:t>Expanding nodes in </a:t>
            </a:r>
            <a:r>
              <a:rPr lang="en-US" b="1" dirty="0">
                <a:solidFill>
                  <a:srgbClr val="FF0000"/>
                </a:solidFill>
              </a:rPr>
              <a:t>local order </a:t>
            </a:r>
            <a:r>
              <a:rPr lang="en-US" dirty="0"/>
              <a:t>is more efficient:</a:t>
            </a:r>
          </a:p>
          <a:p>
            <a:pPr marL="0" indent="0" algn="ctr">
              <a:buNone/>
            </a:pPr>
            <a:r>
              <a:rPr lang="en-US" dirty="0"/>
              <a:t>Depth-first search with back tracking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03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6802-F881-48BB-B947-245B8B74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Online Search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15F9E-CC23-4755-8DFC-0FC677B4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2678037"/>
            <a:ext cx="7315200" cy="4027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/>
              <p:nvPr/>
            </p:nvSpPr>
            <p:spPr>
              <a:xfrm>
                <a:off x="664745" y="1487269"/>
                <a:ext cx="7543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Environment is deterministic and completely observable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𝑝𝑒𝑟𝑐𝑒𝑝𝑡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after action a), but the transition model (function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) is unknown.</a:t>
                </a:r>
              </a:p>
              <a:p>
                <a:r>
                  <a:rPr lang="en-US" dirty="0"/>
                  <a:t>This algorithm builds the map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 by trying all actions and backtracks when all actions in a state have been explored.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5" y="1487269"/>
                <a:ext cx="7543800" cy="1200329"/>
              </a:xfrm>
              <a:prstGeom prst="rect">
                <a:avLst/>
              </a:prstGeom>
              <a:blipFill>
                <a:blip r:embed="rId3"/>
                <a:stretch>
                  <a:fillRect l="-646" t="-3046" r="-56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782ACD-DE25-4482-9815-9DF049517E33}"/>
              </a:ext>
            </a:extLst>
          </p:cNvPr>
          <p:cNvSpPr txBox="1"/>
          <p:nvPr/>
        </p:nvSpPr>
        <p:spPr>
          <a:xfrm>
            <a:off x="4648200" y="4876800"/>
            <a:ext cx="4065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unbacktraced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leaves a “breadcrumb trail”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677F34E-6960-4A5B-A687-612E284E84D8}"/>
              </a:ext>
            </a:extLst>
          </p:cNvPr>
          <p:cNvSpPr/>
          <p:nvPr/>
        </p:nvSpPr>
        <p:spPr>
          <a:xfrm>
            <a:off x="6707605" y="2792779"/>
            <a:ext cx="1807745" cy="762000"/>
          </a:xfrm>
          <a:prstGeom prst="wedgeRectCallout">
            <a:avLst>
              <a:gd name="adj1" fmla="val -78567"/>
              <a:gd name="adj2" fmla="val 20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Learns results and uses it for backtracking</a:t>
            </a:r>
          </a:p>
        </p:txBody>
      </p:sp>
    </p:spTree>
    <p:extLst>
      <p:ext uri="{BB962C8B-B14F-4D97-AF65-F5344CB8AC3E}">
        <p14:creationId xmlns:p14="http://schemas.microsoft.com/office/powerpoint/2010/main" val="3681005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13C7-9AF1-4761-868F-E85D9042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732020" cy="1286160"/>
          </a:xfrm>
        </p:spPr>
        <p:txBody>
          <a:bodyPr anchor="b">
            <a:normAutofit/>
          </a:bodyPr>
          <a:lstStyle/>
          <a:p>
            <a:r>
              <a:rPr lang="en-US" sz="2800" dirty="0"/>
              <a:t>Important concepts that you should be able to explain and use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74A9-3326-4C00-884E-0E8291390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sz="1700" dirty="0"/>
              <a:t>Difference between the solution types:</a:t>
            </a:r>
          </a:p>
          <a:p>
            <a:pPr lvl="1"/>
            <a:r>
              <a:rPr lang="en-US" sz="1700" dirty="0"/>
              <a:t> a fixed actions sequence, and</a:t>
            </a:r>
          </a:p>
          <a:p>
            <a:pPr lvl="1"/>
            <a:r>
              <a:rPr lang="en-US" sz="1700" dirty="0"/>
              <a:t> a conditional plan (also called strategy or policy).</a:t>
            </a:r>
          </a:p>
          <a:p>
            <a:r>
              <a:rPr lang="en-US" sz="1700" dirty="0"/>
              <a:t>What are belief states?</a:t>
            </a:r>
          </a:p>
          <a:p>
            <a:r>
              <a:rPr lang="en-US" sz="1700" dirty="0"/>
              <a:t>How actions can be used to coerce the world into states.</a:t>
            </a:r>
          </a:p>
          <a:p>
            <a:r>
              <a:rPr lang="en-US" sz="1700" dirty="0"/>
              <a:t>State estimation with repeated predict and update steps.</a:t>
            </a:r>
          </a:p>
          <a:p>
            <a:r>
              <a:rPr lang="en-US" sz="1700" dirty="0"/>
              <a:t>The use of AND-OR trees.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586A7B6-C475-452B-BF7B-D1447DB2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2" r="3855" b="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68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12E9B-5CBD-48F0-BA61-5D4D6B726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CBB57-E577-49C1-AF52-D54F6362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Nondeterministic 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9998C-7107-469E-AFD1-868BB8491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004D9-BB78-4C90-99E9-26B51D24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Nondeterministic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Outcome of actions in the environment is nondeterministic =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 model need to describe uncertainty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transition: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i.e.,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lead to one of several states.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set of possible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rgbClr val="FF0000"/>
                    </a:solidFill>
                  </a:rPr>
                  <a:t>belief state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the agent.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45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F55D-540F-4B2C-9309-DA830B7E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448300" cy="1325563"/>
          </a:xfrm>
        </p:spPr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Erratic Vacuum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1D23-CA4F-497B-8414-60B090A5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3599"/>
            <a:ext cx="7886700" cy="4043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Regular vacuum world, but the action ‘</a:t>
            </a:r>
            <a:r>
              <a:rPr lang="en-US" b="1" dirty="0"/>
              <a:t>suck</a:t>
            </a:r>
            <a:r>
              <a:rPr lang="en-US" dirty="0"/>
              <a:t>’ is more powerful and nondeterministic:</a:t>
            </a:r>
          </a:p>
          <a:p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dirty square</a:t>
            </a:r>
            <a:r>
              <a:rPr lang="en-US" dirty="0"/>
              <a:t>: cleans the square and sometimes cleans dirt on adjacent squares as well.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clean square</a:t>
            </a:r>
            <a:r>
              <a:rPr lang="en-US" dirty="0"/>
              <a:t>: sometimes deposits some dirt on the square.</a:t>
            </a:r>
          </a:p>
        </p:txBody>
      </p:sp>
      <p:pic>
        <p:nvPicPr>
          <p:cNvPr id="4" name="Picture 4" descr="vacuum2-environment">
            <a:extLst>
              <a:ext uri="{FF2B5EF4-FFF2-40B4-BE49-F238E27FC236}">
                <a16:creationId xmlns:a16="http://schemas.microsoft.com/office/drawing/2014/main" id="{A6C70B05-2B87-4CEA-9D3A-9FFD2CC8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6950" y="365126"/>
            <a:ext cx="2438400" cy="1247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892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CDBC-632E-4D75-8554-9AAFD7FC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Erratic Vacuum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𝑆𝑢𝑐𝑘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5, 7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  <a:blipFill>
                <a:blip r:embed="rId3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9B1455-4B27-421D-9E70-100F08E3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08" y="2438400"/>
            <a:ext cx="3581584" cy="308625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DC6D86E-E40B-4492-9844-C50E29EE73AE}"/>
              </a:ext>
            </a:extLst>
          </p:cNvPr>
          <p:cNvSpPr/>
          <p:nvPr/>
        </p:nvSpPr>
        <p:spPr>
          <a:xfrm>
            <a:off x="2418123" y="2815389"/>
            <a:ext cx="457424" cy="1528011"/>
          </a:xfrm>
          <a:custGeom>
            <a:avLst/>
            <a:gdLst>
              <a:gd name="connsiteX0" fmla="*/ 409298 w 457424"/>
              <a:gd name="connsiteY0" fmla="*/ 0 h 1528011"/>
              <a:gd name="connsiteX1" fmla="*/ 224 w 457424"/>
              <a:gd name="connsiteY1" fmla="*/ 794085 h 1528011"/>
              <a:gd name="connsiteX2" fmla="*/ 457424 w 457424"/>
              <a:gd name="connsiteY2" fmla="*/ 1528011 h 152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424" h="1528011">
                <a:moveTo>
                  <a:pt x="409298" y="0"/>
                </a:moveTo>
                <a:cubicBezTo>
                  <a:pt x="200750" y="269708"/>
                  <a:pt x="-7797" y="539417"/>
                  <a:pt x="224" y="794085"/>
                </a:cubicBezTo>
                <a:cubicBezTo>
                  <a:pt x="8245" y="1048753"/>
                  <a:pt x="232834" y="1288382"/>
                  <a:pt x="457424" y="1528011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8F27AC-0723-4F2D-8E13-9AB00B1B93AA}"/>
              </a:ext>
            </a:extLst>
          </p:cNvPr>
          <p:cNvSpPr/>
          <p:nvPr/>
        </p:nvSpPr>
        <p:spPr>
          <a:xfrm>
            <a:off x="1876700" y="2815389"/>
            <a:ext cx="998847" cy="2237874"/>
          </a:xfrm>
          <a:custGeom>
            <a:avLst/>
            <a:gdLst>
              <a:gd name="connsiteX0" fmla="*/ 926658 w 998847"/>
              <a:gd name="connsiteY0" fmla="*/ 0 h 2237874"/>
              <a:gd name="connsiteX1" fmla="*/ 226 w 998847"/>
              <a:gd name="connsiteY1" fmla="*/ 1143000 h 2237874"/>
              <a:gd name="connsiteX2" fmla="*/ 998847 w 998847"/>
              <a:gd name="connsiteY2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847" h="2237874">
                <a:moveTo>
                  <a:pt x="926658" y="0"/>
                </a:moveTo>
                <a:cubicBezTo>
                  <a:pt x="457426" y="385010"/>
                  <a:pt x="-11805" y="770021"/>
                  <a:pt x="226" y="1143000"/>
                </a:cubicBezTo>
                <a:cubicBezTo>
                  <a:pt x="12257" y="1515979"/>
                  <a:pt x="505552" y="1876926"/>
                  <a:pt x="998847" y="2237874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281A0-2514-4BF4-983D-9886716FB5DC}"/>
              </a:ext>
            </a:extLst>
          </p:cNvPr>
          <p:cNvSpPr/>
          <p:nvPr/>
        </p:nvSpPr>
        <p:spPr>
          <a:xfrm>
            <a:off x="2781208" y="2362200"/>
            <a:ext cx="1790792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862E7-DFD9-4731-B080-C6E0A3CD07D1}"/>
              </a:ext>
            </a:extLst>
          </p:cNvPr>
          <p:cNvSpPr/>
          <p:nvPr/>
        </p:nvSpPr>
        <p:spPr>
          <a:xfrm>
            <a:off x="2895416" y="47244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530BB-CD28-44D5-BE07-D5FF6D63BFAA}"/>
              </a:ext>
            </a:extLst>
          </p:cNvPr>
          <p:cNvSpPr txBox="1"/>
          <p:nvPr/>
        </p:nvSpPr>
        <p:spPr>
          <a:xfrm>
            <a:off x="6629400" y="4953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8B828-1B39-4A4C-8EC7-0B9FE0E6B259}"/>
              </a:ext>
            </a:extLst>
          </p:cNvPr>
          <p:cNvSpPr txBox="1"/>
          <p:nvPr/>
        </p:nvSpPr>
        <p:spPr>
          <a:xfrm>
            <a:off x="628650" y="5646003"/>
            <a:ext cx="721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a conditional plan</a:t>
            </a:r>
          </a:p>
          <a:p>
            <a:r>
              <a:rPr lang="en-US" sz="2400" dirty="0"/>
              <a:t>	[Suck, </a:t>
            </a:r>
            <a:r>
              <a:rPr lang="en-US" sz="2400" b="1" dirty="0"/>
              <a:t>if</a:t>
            </a:r>
            <a:r>
              <a:rPr lang="en-US" sz="2400" dirty="0"/>
              <a:t> State = 5 </a:t>
            </a:r>
            <a:r>
              <a:rPr lang="en-US" sz="2400" b="1" dirty="0"/>
              <a:t>then</a:t>
            </a:r>
            <a:r>
              <a:rPr lang="en-US" sz="2400" dirty="0"/>
              <a:t> [Right, Suck] </a:t>
            </a:r>
            <a:r>
              <a:rPr lang="en-US" sz="2400" b="1" dirty="0"/>
              <a:t>else</a:t>
            </a:r>
            <a:r>
              <a:rPr lang="en-US" sz="2400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3410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180-37CE-4645-845C-D259D88C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5059"/>
          </a:xfrm>
        </p:spPr>
        <p:txBody>
          <a:bodyPr>
            <a:normAutofit fontScale="90000"/>
          </a:bodyPr>
          <a:lstStyle/>
          <a:p>
            <a:r>
              <a:rPr lang="en-US" dirty="0"/>
              <a:t>AND-OR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616-12ED-4C09-8486-FC0D5253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B45839-6246-449C-8EB2-D51F61869073}"/>
              </a:ext>
            </a:extLst>
          </p:cNvPr>
          <p:cNvGrpSpPr/>
          <p:nvPr/>
        </p:nvGrpSpPr>
        <p:grpSpPr>
          <a:xfrm>
            <a:off x="232321" y="1070043"/>
            <a:ext cx="6308308" cy="5254557"/>
            <a:chOff x="232321" y="990600"/>
            <a:chExt cx="6308308" cy="5254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DD7FE8-09EB-43E6-90C5-92693E92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990600"/>
              <a:ext cx="6235829" cy="52545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AFFFA7-C3AB-4AD4-BE16-A695AA7B665A}"/>
                </a:ext>
              </a:extLst>
            </p:cNvPr>
            <p:cNvSpPr txBox="1"/>
            <p:nvPr/>
          </p:nvSpPr>
          <p:spPr>
            <a:xfrm>
              <a:off x="232321" y="4721157"/>
              <a:ext cx="1502233" cy="95410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LOOP: No need to continue search. Solution is the same as above.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E968F7-CD2F-4A18-A61D-549764EAD0DC}"/>
                </a:ext>
              </a:extLst>
            </p:cNvPr>
            <p:cNvSpPr/>
            <p:nvPr/>
          </p:nvSpPr>
          <p:spPr>
            <a:xfrm>
              <a:off x="423641" y="2875547"/>
              <a:ext cx="1441254" cy="1846003"/>
            </a:xfrm>
            <a:custGeom>
              <a:avLst/>
              <a:gdLst>
                <a:gd name="connsiteX0" fmla="*/ 93717 w 1441254"/>
                <a:gd name="connsiteY0" fmla="*/ 2093495 h 2093495"/>
                <a:gd name="connsiteX1" fmla="*/ 141843 w 1441254"/>
                <a:gd name="connsiteY1" fmla="*/ 685800 h 2093495"/>
                <a:gd name="connsiteX2" fmla="*/ 1441254 w 1441254"/>
                <a:gd name="connsiteY2" fmla="*/ 0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254" h="2093495">
                  <a:moveTo>
                    <a:pt x="93717" y="2093495"/>
                  </a:moveTo>
                  <a:cubicBezTo>
                    <a:pt x="5485" y="1564105"/>
                    <a:pt x="-82746" y="1034716"/>
                    <a:pt x="141843" y="685800"/>
                  </a:cubicBezTo>
                  <a:cubicBezTo>
                    <a:pt x="366432" y="336884"/>
                    <a:pt x="903843" y="168442"/>
                    <a:pt x="1441254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DDAC49-DD22-49ED-96EF-E3F227D6A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2197310"/>
              <a:ext cx="609599" cy="3934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3935BC-114F-43E0-99C6-6A2A92EE156E}"/>
                </a:ext>
              </a:extLst>
            </p:cNvPr>
            <p:cNvCxnSpPr>
              <a:cxnSpLocks/>
            </p:cNvCxnSpPr>
            <p:nvPr/>
          </p:nvCxnSpPr>
          <p:spPr>
            <a:xfrm>
              <a:off x="1771649" y="2169320"/>
              <a:ext cx="561475" cy="4555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11DD80-3C33-4DF8-8F59-9EEECE813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1039" y="5141871"/>
              <a:ext cx="32084" cy="55169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29DAC6-57AB-493C-9573-48806E70F346}"/>
                </a:ext>
              </a:extLst>
            </p:cNvPr>
            <p:cNvCxnSpPr>
              <a:cxnSpLocks/>
            </p:cNvCxnSpPr>
            <p:nvPr/>
          </p:nvCxnSpPr>
          <p:spPr>
            <a:xfrm>
              <a:off x="3012059" y="3733800"/>
              <a:ext cx="0" cy="47586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3421F-46F7-4E98-A090-E294C6895EE7}"/>
                </a:ext>
              </a:extLst>
            </p:cNvPr>
            <p:cNvSpPr txBox="1"/>
            <p:nvPr/>
          </p:nvSpPr>
          <p:spPr>
            <a:xfrm>
              <a:off x="1501711" y="1325861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8DB944-E07E-487A-80A2-9FAACA52B904}"/>
                </a:ext>
              </a:extLst>
            </p:cNvPr>
            <p:cNvCxnSpPr/>
            <p:nvPr/>
          </p:nvCxnSpPr>
          <p:spPr>
            <a:xfrm flipH="1">
              <a:off x="1676400" y="1413808"/>
              <a:ext cx="1313447" cy="44105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EB0D59-72E9-462D-ABF0-7C83B6B92CA8}"/>
                </a:ext>
              </a:extLst>
            </p:cNvPr>
            <p:cNvSpPr txBox="1"/>
            <p:nvPr/>
          </p:nvSpPr>
          <p:spPr>
            <a:xfrm>
              <a:off x="2613436" y="4571973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195783-9C2C-46C0-B52A-FEBD11831B05}"/>
                </a:ext>
              </a:extLst>
            </p:cNvPr>
            <p:cNvSpPr txBox="1"/>
            <p:nvPr/>
          </p:nvSpPr>
          <p:spPr>
            <a:xfrm>
              <a:off x="2807692" y="2946864"/>
              <a:ext cx="6810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Right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1EBA94-D5D3-4AC2-8F6B-AA497D2E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123" y="4500210"/>
              <a:ext cx="554080" cy="3765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C22D76-BAFD-46E9-AD6F-58E43B958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939305"/>
              <a:ext cx="638831" cy="48969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948D8B-EF70-4C09-AB2C-9B821EFE013B}"/>
              </a:ext>
            </a:extLst>
          </p:cNvPr>
          <p:cNvGrpSpPr/>
          <p:nvPr/>
        </p:nvGrpSpPr>
        <p:grpSpPr>
          <a:xfrm>
            <a:off x="5105400" y="1133567"/>
            <a:ext cx="3886200" cy="1152433"/>
            <a:chOff x="6324600" y="685800"/>
            <a:chExt cx="3886200" cy="11524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77C5A2-CB48-4B61-B569-575BE579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2110" y="849212"/>
              <a:ext cx="590580" cy="292115"/>
            </a:xfrm>
            <a:prstGeom prst="rect">
              <a:avLst/>
            </a:prstGeom>
          </p:spPr>
        </p:pic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B218A11C-3E1F-4FFE-8206-6AA92CBE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83" y="1342140"/>
              <a:ext cx="342918" cy="2857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FAFB51-3856-4A9A-B28E-3F6106AE46B1}"/>
                </a:ext>
              </a:extLst>
            </p:cNvPr>
            <p:cNvSpPr txBox="1"/>
            <p:nvPr/>
          </p:nvSpPr>
          <p:spPr>
            <a:xfrm>
              <a:off x="7010400" y="859301"/>
              <a:ext cx="2701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 node (choose action)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713E7-4353-41E7-9DF7-E7A9BABD61D5}"/>
                </a:ext>
              </a:extLst>
            </p:cNvPr>
            <p:cNvSpPr txBox="1"/>
            <p:nvPr/>
          </p:nvSpPr>
          <p:spPr>
            <a:xfrm>
              <a:off x="7032690" y="1304739"/>
              <a:ext cx="317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 node (possible outcomes)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4F31D0-678B-4312-8A13-B59198B99DA9}"/>
                </a:ext>
              </a:extLst>
            </p:cNvPr>
            <p:cNvSpPr/>
            <p:nvPr/>
          </p:nvSpPr>
          <p:spPr>
            <a:xfrm>
              <a:off x="6324600" y="685800"/>
              <a:ext cx="3886200" cy="1152433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C55AE5-90DE-4AE7-A1FC-7F7A7C56DDF5}"/>
              </a:ext>
            </a:extLst>
          </p:cNvPr>
          <p:cNvSpPr txBox="1"/>
          <p:nvPr/>
        </p:nvSpPr>
        <p:spPr>
          <a:xfrm>
            <a:off x="4314884" y="4330676"/>
            <a:ext cx="4654544" cy="20313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subtree that has only GOAL leaf nodes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Specifies one action at each OR node (state)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Includes every outcome of AND nodes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Solution is shown with </a:t>
            </a:r>
            <a:r>
              <a:rPr lang="en-US" b="1" dirty="0"/>
              <a:t>bold</a:t>
            </a:r>
            <a:r>
              <a:rPr lang="en-US" dirty="0"/>
              <a:t> arrows:</a:t>
            </a:r>
          </a:p>
          <a:p>
            <a:r>
              <a:rPr lang="en-US" dirty="0"/>
              <a:t>[Suck, </a:t>
            </a:r>
            <a:r>
              <a:rPr lang="en-US" b="1" dirty="0"/>
              <a:t>if</a:t>
            </a:r>
            <a:r>
              <a:rPr lang="en-US" dirty="0"/>
              <a:t> State = 5 </a:t>
            </a:r>
            <a:r>
              <a:rPr lang="en-US" b="1" dirty="0"/>
              <a:t>then</a:t>
            </a:r>
            <a:r>
              <a:rPr lang="en-US" dirty="0"/>
              <a:t> [Right, Suck] </a:t>
            </a:r>
            <a:r>
              <a:rPr lang="en-US" b="1" dirty="0"/>
              <a:t>else</a:t>
            </a:r>
            <a:r>
              <a:rPr lang="en-US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4554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71E1-1590-4517-A928-48A6D115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AND-OR Recursive DFS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BD4AB-41E2-441A-8FB6-A19F5C72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11254"/>
            <a:ext cx="8297629" cy="4432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5A4F1-358F-4D50-A8C5-804E04EB394F}"/>
              </a:ext>
            </a:extLst>
          </p:cNvPr>
          <p:cNvSpPr txBox="1"/>
          <p:nvPr/>
        </p:nvSpPr>
        <p:spPr>
          <a:xfrm>
            <a:off x="431206" y="6283156"/>
            <a:ext cx="779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BFS and A* search can also be used to search an AND-OR tree.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4913-417F-4A63-9F41-782EF5611E50}"/>
              </a:ext>
            </a:extLst>
          </p:cNvPr>
          <p:cNvSpPr txBox="1"/>
          <p:nvPr/>
        </p:nvSpPr>
        <p:spPr>
          <a:xfrm>
            <a:off x="5291814" y="3087171"/>
            <a:ext cx="351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don’t follow loops using path.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17645-EC77-4003-BF7E-E484C09AE7D1}"/>
              </a:ext>
            </a:extLst>
          </p:cNvPr>
          <p:cNvSpPr txBox="1"/>
          <p:nvPr/>
        </p:nvSpPr>
        <p:spPr>
          <a:xfrm>
            <a:off x="5291815" y="3390483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6666B-EEB0-4A81-A526-09A35CD1B2A5}"/>
              </a:ext>
            </a:extLst>
          </p:cNvPr>
          <p:cNvSpPr txBox="1"/>
          <p:nvPr/>
        </p:nvSpPr>
        <p:spPr>
          <a:xfrm>
            <a:off x="5291814" y="4872037"/>
            <a:ext cx="38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outcomes, none can fail!</a:t>
            </a:r>
            <a:br>
              <a:rPr lang="en-US" sz="16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(= belief state)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C67C03C-23BD-492A-ABCA-3EAFABF0A8D2}"/>
              </a:ext>
            </a:extLst>
          </p:cNvPr>
          <p:cNvSpPr/>
          <p:nvPr/>
        </p:nvSpPr>
        <p:spPr>
          <a:xfrm>
            <a:off x="5710915" y="1471053"/>
            <a:ext cx="3276600" cy="333461"/>
          </a:xfrm>
          <a:prstGeom prst="borderCallout1">
            <a:avLst>
              <a:gd name="adj1" fmla="val 54831"/>
              <a:gd name="adj2" fmla="val -989"/>
              <a:gd name="adj3" fmla="val 112500"/>
              <a:gd name="adj4" fmla="val -7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 nested If-then-else statements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0799C6FC-F4C3-4999-A070-6F7735D7E504}"/>
              </a:ext>
            </a:extLst>
          </p:cNvPr>
          <p:cNvSpPr/>
          <p:nvPr/>
        </p:nvSpPr>
        <p:spPr>
          <a:xfrm>
            <a:off x="5694873" y="2385596"/>
            <a:ext cx="3276600" cy="195842"/>
          </a:xfrm>
          <a:prstGeom prst="borderCallout1">
            <a:avLst>
              <a:gd name="adj1" fmla="val 54831"/>
              <a:gd name="adj2" fmla="val -989"/>
              <a:gd name="adj3" fmla="val 155504"/>
              <a:gd name="adj4" fmla="val -48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is only maintained for cycle checking!</a:t>
            </a:r>
          </a:p>
        </p:txBody>
      </p:sp>
    </p:spTree>
    <p:extLst>
      <p:ext uri="{BB962C8B-B14F-4D97-AF65-F5344CB8AC3E}">
        <p14:creationId xmlns:p14="http://schemas.microsoft.com/office/powerpoint/2010/main" val="281788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1795</Words>
  <Application>Microsoft Office PowerPoint</Application>
  <PresentationFormat>On-screen Show (4:3)</PresentationFormat>
  <Paragraphs>258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source sans pro</vt:lpstr>
      <vt:lpstr>Office Theme</vt:lpstr>
      <vt:lpstr>CS 5/7320  Artificial Intelligence  Search with Uncertainty AIMA Chapters 4.3-4.5</vt:lpstr>
      <vt:lpstr>Types of uncertainty we consider for now*</vt:lpstr>
      <vt:lpstr>Consequence of Uncertainty</vt:lpstr>
      <vt:lpstr>Nondeterministic Actions</vt:lpstr>
      <vt:lpstr>Nondeterministic Actions</vt:lpstr>
      <vt:lpstr>Example: Erratic Vacuum World</vt:lpstr>
      <vt:lpstr>Example: Erratic Vacuum World</vt:lpstr>
      <vt:lpstr>AND-OR Search Tree</vt:lpstr>
      <vt:lpstr>AND-OR Recursive DFS Algorithm</vt:lpstr>
      <vt:lpstr>Search with no Observations</vt:lpstr>
      <vt:lpstr>No Observations</vt:lpstr>
      <vt:lpstr>Actions to Coerce the World into States</vt:lpstr>
      <vt:lpstr>Actions to Coerce the World into States</vt:lpstr>
      <vt:lpstr>Actions to Coerce the World into States</vt:lpstr>
      <vt:lpstr>Find the Solution Sequence</vt:lpstr>
      <vt:lpstr>Reachable belief-state space for the deterministic, sensorless vacuum world</vt:lpstr>
      <vt:lpstr>Partially Observable Environments</vt:lpstr>
      <vt:lpstr>Percepts</vt:lpstr>
      <vt:lpstr>Prediction and Update</vt:lpstr>
      <vt:lpstr>Example: Deterministic local sensing vacuum world</vt:lpstr>
      <vt:lpstr>Solving Partially Observable Problems</vt:lpstr>
      <vt:lpstr>Solving Partially Observable Problems</vt:lpstr>
      <vt:lpstr>Solving Partially Observable Problems</vt:lpstr>
      <vt:lpstr>Solving Partially Observable Problems</vt:lpstr>
      <vt:lpstr>State Estimation  and Approximate Belief States</vt:lpstr>
      <vt:lpstr>Case Study</vt:lpstr>
      <vt:lpstr>Partially Observable 8-Puzzle</vt:lpstr>
      <vt:lpstr>Unknown Environment</vt:lpstr>
      <vt:lpstr>Online Search</vt:lpstr>
      <vt:lpstr>Issues With Online Search</vt:lpstr>
      <vt:lpstr>DFS Online Search Algorithm</vt:lpstr>
      <vt:lpstr>Important concepts that you should be able to explain and use now…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  Artificial Intelligence  Search with Uncertainty</dc:title>
  <dc:creator>michael</dc:creator>
  <cp:lastModifiedBy>Michael Hahsler</cp:lastModifiedBy>
  <cp:revision>28</cp:revision>
  <dcterms:created xsi:type="dcterms:W3CDTF">2021-02-12T23:04:30Z</dcterms:created>
  <dcterms:modified xsi:type="dcterms:W3CDTF">2021-09-01T20:57:40Z</dcterms:modified>
</cp:coreProperties>
</file>